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309" r:id="rId3"/>
    <p:sldId id="289" r:id="rId4"/>
    <p:sldId id="290" r:id="rId5"/>
    <p:sldId id="291" r:id="rId6"/>
    <p:sldId id="297" r:id="rId7"/>
    <p:sldId id="292" r:id="rId8"/>
    <p:sldId id="293" r:id="rId9"/>
    <p:sldId id="294" r:id="rId10"/>
    <p:sldId id="299" r:id="rId11"/>
    <p:sldId id="300" r:id="rId12"/>
    <p:sldId id="301" r:id="rId13"/>
    <p:sldId id="311" r:id="rId14"/>
    <p:sldId id="313" r:id="rId15"/>
    <p:sldId id="314" r:id="rId16"/>
    <p:sldId id="315" r:id="rId17"/>
    <p:sldId id="316" r:id="rId18"/>
    <p:sldId id="317" r:id="rId19"/>
    <p:sldId id="302" r:id="rId20"/>
    <p:sldId id="303" r:id="rId21"/>
    <p:sldId id="283" r:id="rId22"/>
    <p:sldId id="308" r:id="rId23"/>
    <p:sldId id="31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89AA-AC29-4A91-A79C-7D357C3C081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D8FB-4B31-4D12-9BCD-387F878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89AA-AC29-4A91-A79C-7D357C3C081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D8FB-4B31-4D12-9BCD-387F878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89AA-AC29-4A91-A79C-7D357C3C081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D8FB-4B31-4D12-9BCD-387F878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89AA-AC29-4A91-A79C-7D357C3C081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D8FB-4B31-4D12-9BCD-387F878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89AA-AC29-4A91-A79C-7D357C3C081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D8FB-4B31-4D12-9BCD-387F878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89AA-AC29-4A91-A79C-7D357C3C081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D8FB-4B31-4D12-9BCD-387F878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89AA-AC29-4A91-A79C-7D357C3C081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D8FB-4B31-4D12-9BCD-387F878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89AA-AC29-4A91-A79C-7D357C3C081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D8FB-4B31-4D12-9BCD-387F878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89AA-AC29-4A91-A79C-7D357C3C081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D8FB-4B31-4D12-9BCD-387F878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89AA-AC29-4A91-A79C-7D357C3C081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D8FB-4B31-4D12-9BCD-387F878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989AA-AC29-4A91-A79C-7D357C3C081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4D8FB-4B31-4D12-9BCD-387F878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89AA-AC29-4A91-A79C-7D357C3C0817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4D8FB-4B31-4D12-9BCD-387F878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1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microsoft.com/office/2007/relationships/hdphoto" Target="../media/hdphoto1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30.jpeg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32.jpeg"/><Relationship Id="rId4" Type="http://schemas.microsoft.com/office/2007/relationships/hdphoto" Target="../media/hdphoto1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34.jpeg"/><Relationship Id="rId4" Type="http://schemas.microsoft.com/office/2007/relationships/hdphoto" Target="../media/hdphoto1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5/466346/slides/slide_1.jpg"/>
          <p:cNvPicPr>
            <a:picLocks noChangeAspect="1" noChangeArrowheads="1"/>
          </p:cNvPicPr>
          <p:nvPr/>
        </p:nvPicPr>
        <p:blipFill>
          <a:blip r:embed="rId3"/>
          <a:srcRect l="9375" t="44792" r="61719" b="2083"/>
          <a:stretch>
            <a:fillRect/>
          </a:stretch>
        </p:blipFill>
        <p:spPr bwMode="auto">
          <a:xfrm>
            <a:off x="2627784" y="116632"/>
            <a:ext cx="3456384" cy="43125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4429132"/>
            <a:ext cx="6887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и деятельность 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Сергея Петровича Боткина</a:t>
            </a:r>
            <a:endParaRPr lang="ru-RU" sz="40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pic>
        <p:nvPicPr>
          <p:cNvPr id="29697" name="Picture 1" descr="C:\Documents and Settings\User\Рабочий стол\495_44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3320918" cy="452453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929058" y="642918"/>
            <a:ext cx="46434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С.П. Боткин был дважды женат. Первая жена Анастасия Александровна Крылова (1835-1875), дочь небогатого московского чиновника,  умерла. Вторая жена Екатерина Алексеевна Оболенская (1850-1925), дочь князя А.В. Оболенского и Зои Сергеевны Сумароковой.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двух браках у него родились 12 детей.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Дети: Александр Боткин (морской офицер), Пётр Боткин (дипломат), Сергей Боткин, Евгений Боткин (лейб-медик, лечащий врач семьи императора, добровольно погибший вместе с царской семьёй в 1918 году), Виктор Боткин. 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Два сына ‑ Сергей и Евгений - унаследовали профессию отца. 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214950"/>
            <a:ext cx="32861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С.П</a:t>
            </a:r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Боткин </a:t>
            </a:r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его вторая жена Е.А</a:t>
            </a:r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Боткина </a:t>
            </a:r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(1878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г.)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ботк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83801"/>
            <a:ext cx="3249480" cy="45433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1196752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Боткин считал: «Для того чтобы помощь врача была разумной и действенной, он должен заниматься не только медициной, но и другими естественными науками». 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pc\Desktop\4512-img_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12266" r="12424" b="21092"/>
          <a:stretch/>
        </p:blipFill>
        <p:spPr bwMode="auto">
          <a:xfrm>
            <a:off x="3909066" y="3717031"/>
            <a:ext cx="4500349" cy="30202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28" y="0"/>
            <a:ext cx="9182128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_DSC8953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14356"/>
            <a:ext cx="3790671" cy="28894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194" name="Picture 2" descr="C:\Users\pc\Desktop\Ботктг С.П\Фото1100.jpg"/>
          <p:cNvPicPr>
            <a:picLocks noChangeAspect="1" noChangeArrowheads="1"/>
          </p:cNvPicPr>
          <p:nvPr/>
        </p:nvPicPr>
        <p:blipFill rotWithShape="1">
          <a:blip r:embed="rId4" cstate="print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27" r="6523" b="6127"/>
          <a:stretch/>
        </p:blipFill>
        <p:spPr bwMode="auto">
          <a:xfrm>
            <a:off x="6429388" y="642918"/>
            <a:ext cx="2128097" cy="28894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910" y="3929066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издании (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художественном футляре очень большого формата) имеется две части: альбом жизни и деятельности С.П. Боткина и текст к альбому.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альбому прилагается сборник с жизнеописанием выдающегося русского врача, а также с пояснением к альбому. Альбом состоит из листов с фотографиями самого Сергея Петровича, его семьи, друзей и близкого окружения и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др.</a:t>
            </a:r>
          </a:p>
          <a:p>
            <a:pPr algn="just"/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альбоме 102 листа.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Розова К.А. С.П.Боткин (1832-1889)  / К. Розова. – Москва : МЕДГИЗ, 1951. – 75 с. Шифр 61(09) Р65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28" y="0"/>
            <a:ext cx="9182128" cy="6858000"/>
          </a:xfrm>
          <a:prstGeom prst="rect">
            <a:avLst/>
          </a:prstGeom>
          <a:noFill/>
          <a:effectLst/>
        </p:spPr>
      </p:pic>
      <p:sp>
        <p:nvSpPr>
          <p:cNvPr id="7170" name="AutoShape 2" descr="http://korobkaknig.ru/image/cache/data/books/i733-6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korobkaknig.ru/image/cache/data/books/i733-6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C:\Users\pc\Desktop\Ботктг С.П\Фото109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762" b="9452"/>
          <a:stretch/>
        </p:blipFill>
        <p:spPr bwMode="auto">
          <a:xfrm>
            <a:off x="642910" y="714356"/>
            <a:ext cx="2297654" cy="30718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c\Desktop\Ботктг С.П\Фото109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5" r="6675"/>
          <a:stretch/>
        </p:blipFill>
        <p:spPr bwMode="auto">
          <a:xfrm>
            <a:off x="0" y="3857628"/>
            <a:ext cx="3429024" cy="28575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282" y="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Антонов В.Б. С.П.Боткин и Военно-медицинская академия / В.Б. Антонов, А.С.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Георгиевский. – Москва : Медицина, 1982. - 63 с. Шифр 61(09)Б86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1214422"/>
            <a:ext cx="4286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Книга издана в ознаменование 150-летия со дня рождения С.П. Боткина и посвящена наиболее плодотворному, творчески насыщенному периоду  его жизни и деятельности, когда он стал адъютантом-профессором Медико-хирургической  (военно-медицинской) академии, а затем возглавил кафедру академической терапевтической клиники, которой руководил до конца своей жизни.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" y="7937"/>
            <a:ext cx="9182128" cy="6858000"/>
          </a:xfrm>
          <a:prstGeom prst="rect">
            <a:avLst/>
          </a:prstGeom>
          <a:noFill/>
        </p:spPr>
      </p:pic>
      <p:sp>
        <p:nvSpPr>
          <p:cNvPr id="7170" name="AutoShape 2" descr="http://korobkaknig.ru/image/cache/data/books/i733-6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korobkaknig.ru/image/cache/data/books/i733-6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C:\Documents and Settings\User\Рабочий стол\62923.jpg"/>
          <p:cNvPicPr>
            <a:picLocks noChangeAspect="1" noChangeArrowheads="1"/>
          </p:cNvPicPr>
          <p:nvPr/>
        </p:nvPicPr>
        <p:blipFill rotWithShape="1">
          <a:blip r:embed="rId3"/>
          <a:srcRect l="5251"/>
          <a:stretch/>
        </p:blipFill>
        <p:spPr bwMode="auto">
          <a:xfrm>
            <a:off x="142844" y="1285860"/>
            <a:ext cx="2714644" cy="37862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9" name="Picture 3" descr="C:\Users\pc\Desktop\Ботктг С.П\Фото10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/>
          <a:stretch/>
        </p:blipFill>
        <p:spPr bwMode="auto">
          <a:xfrm>
            <a:off x="3786182" y="3000372"/>
            <a:ext cx="3888431" cy="34846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7554" y="1071546"/>
            <a:ext cx="4643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серии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«Жизнь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замечательных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людей» посвящена биографии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известному русскому врачу-терапевту Сергею Петровичу Боткину (1832 —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1889).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Нилов Е. Боткин. Жизнь замечательных людей / Е. Нилов. – Москва : Молодая гвардия, 1966. – 157 с. Шифр 61(09) Б86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sp>
        <p:nvSpPr>
          <p:cNvPr id="7170" name="AutoShape 2" descr="http://korobkaknig.ru/image/cache/data/books/i733-6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korobkaknig.ru/image/cache/data/books/i733-6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pc\Desktop\Ботктг С.П\Фото1083.jpg"/>
          <p:cNvPicPr>
            <a:picLocks noChangeAspect="1" noChangeArrowheads="1"/>
          </p:cNvPicPr>
          <p:nvPr/>
        </p:nvPicPr>
        <p:blipFill rotWithShape="1">
          <a:blip r:embed="rId3">
            <a:lum brigh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0" r="6621" b="4471"/>
          <a:stretch/>
        </p:blipFill>
        <p:spPr bwMode="auto">
          <a:xfrm>
            <a:off x="357158" y="642918"/>
            <a:ext cx="1815840" cy="27132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Desktop\Ботктг С.П\Фото1084.jpg"/>
          <p:cNvPicPr>
            <a:picLocks noChangeAspect="1" noChangeArrowheads="1"/>
          </p:cNvPicPr>
          <p:nvPr/>
        </p:nvPicPr>
        <p:blipFill rotWithShape="1">
          <a:blip r:embed="rId5">
            <a:lum brigh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7"/>
          <a:stretch/>
        </p:blipFill>
        <p:spPr bwMode="auto">
          <a:xfrm>
            <a:off x="5857884" y="357166"/>
            <a:ext cx="3500462" cy="2643206"/>
          </a:xfrm>
          <a:prstGeom prst="rect">
            <a:avLst/>
          </a:prstGeom>
          <a:noFill/>
          <a:effectLst>
            <a:softEdge rad="63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c\Desktop\Ботктг С.П\Фото1086.jpg"/>
          <p:cNvPicPr>
            <a:picLocks noChangeAspect="1" noChangeArrowheads="1"/>
          </p:cNvPicPr>
          <p:nvPr/>
        </p:nvPicPr>
        <p:blipFill rotWithShape="1">
          <a:blip r:embed="rId7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0" t="-5802" r="13601" b="17554"/>
          <a:stretch/>
        </p:blipFill>
        <p:spPr bwMode="auto">
          <a:xfrm>
            <a:off x="5786446" y="2000240"/>
            <a:ext cx="3357554" cy="25469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c\Desktop\Ботктг С.П\Фото1087.jpg"/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5452" b="5879"/>
          <a:stretch/>
        </p:blipFill>
        <p:spPr bwMode="auto">
          <a:xfrm>
            <a:off x="428596" y="3500438"/>
            <a:ext cx="1767710" cy="264320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c\Desktop\Ботктг С.П\Фото1088.jpg"/>
          <p:cNvPicPr>
            <a:picLocks noChangeAspect="1" noChangeArrowheads="1"/>
          </p:cNvPicPr>
          <p:nvPr/>
        </p:nvPicPr>
        <p:blipFill rotWithShape="1">
          <a:blip r:embed="rId11">
            <a:lum bright="2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3" t="6864"/>
          <a:stretch/>
        </p:blipFill>
        <p:spPr bwMode="auto">
          <a:xfrm>
            <a:off x="5572132" y="3929066"/>
            <a:ext cx="3571868" cy="2571768"/>
          </a:xfrm>
          <a:prstGeom prst="rect">
            <a:avLst/>
          </a:prstGeom>
          <a:noFill/>
          <a:effectLst>
            <a:softEdge rad="63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0298" y="857233"/>
            <a:ext cx="30003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книгах имеются вступительные статьи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действительного члена АМН СССР профессора А.Л. Мясникова. </a:t>
            </a:r>
            <a:endParaRPr lang="ru-RU" sz="20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текст, иллюстрации и составила примечания кандидат медицинских наук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К.А. Розова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 первый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«Курс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клиники внутренних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болезней».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 второй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«Клинические лекции».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Боткин С.П. Курс клиники внутренних болезней. Том первый / С.П.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Боткин. – Москва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Медгиз, 1950. – 363 с.  Шифр 61(08) Б26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6429396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6215082"/>
            <a:ext cx="7096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Боткин С.П. Курс клиники внутренних болезней. Том второй. / С.П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Боткин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– Москва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Медгиз, 1950. – 363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с.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Шифр 61(08) Б26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sp>
        <p:nvSpPr>
          <p:cNvPr id="7170" name="AutoShape 2" descr="http://korobkaknig.ru/image/cache/data/books/i733-6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korobkaknig.ru/image/cache/data/books/i733-6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pc\Desktop\Ботктг С.П\Фото1090.jpg"/>
          <p:cNvPicPr>
            <a:picLocks noChangeAspect="1" noChangeArrowheads="1"/>
          </p:cNvPicPr>
          <p:nvPr/>
        </p:nvPicPr>
        <p:blipFill rotWithShape="1">
          <a:blip r:embed="rId3">
            <a:lum bright="30000" contras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8" t="2382" r="9939" b="10075"/>
          <a:stretch/>
        </p:blipFill>
        <p:spPr bwMode="auto">
          <a:xfrm>
            <a:off x="214282" y="1071546"/>
            <a:ext cx="2571768" cy="36433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\Desktop\Ботктг С.П\Фото1091.jpg"/>
          <p:cNvPicPr>
            <a:picLocks noChangeAspect="1" noChangeArrowheads="1"/>
          </p:cNvPicPr>
          <p:nvPr/>
        </p:nvPicPr>
        <p:blipFill rotWithShape="1">
          <a:blip r:embed="rId5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68" b="3718"/>
          <a:stretch/>
        </p:blipFill>
        <p:spPr bwMode="auto">
          <a:xfrm>
            <a:off x="3643306" y="3071810"/>
            <a:ext cx="4143404" cy="35719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Фарбер В.Б. Сергей Петрович Боткин (1832-1889) 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В.Б. Фарбер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Ленинград : Военно-Медицинская академия им. С.М.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Кирова, 1948. – 131 с. Шифр 61(09) Б86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1000108"/>
            <a:ext cx="4214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книге представлены основные даты и события из биографической хроники С.П. Боткина, а также список его  печатных трудов и рукописей.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sp>
        <p:nvSpPr>
          <p:cNvPr id="7170" name="AutoShape 2" descr="http://korobkaknig.ru/image/cache/data/books/i733-6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korobkaknig.ru/image/cache/data/books/i733-6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C:\Users\pc\Desktop\Ботктг С.П\Фото10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47" r="6437"/>
          <a:stretch/>
        </p:blipFill>
        <p:spPr bwMode="auto">
          <a:xfrm>
            <a:off x="357158" y="928670"/>
            <a:ext cx="2714644" cy="37147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c\Desktop\Ботктг С.П\Фото109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1" b="2365"/>
          <a:stretch/>
        </p:blipFill>
        <p:spPr bwMode="auto">
          <a:xfrm>
            <a:off x="4643438" y="928670"/>
            <a:ext cx="4341864" cy="37147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282" y="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Лушников А.Г. 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Боткин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А.Г.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Лушников. – Москва : Медицина, 1969. – 58 с. Шифр 61(09) Б86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4786322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брошюре рассказывается о великом русском клиницисте-терапевте, основоположнике отечественной и военно-полевой терапии, горячем патриоте и демократе, активном общественном деятеле Сергее Петровиче Боткине.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sp>
        <p:nvSpPr>
          <p:cNvPr id="7170" name="AutoShape 2" descr="http://korobkaknig.ru/image/cache/data/books/i733-6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korobkaknig.ru/image/cache/data/books/i733-6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C:\Users\pc\Desktop\Ботктг С.П\Фото10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9" r="6389"/>
          <a:stretch/>
        </p:blipFill>
        <p:spPr bwMode="auto">
          <a:xfrm>
            <a:off x="428596" y="785794"/>
            <a:ext cx="2214578" cy="32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c\Desktop\Ботктг С.П\Фото109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8" t="3367" r="693" b="3644"/>
          <a:stretch/>
        </p:blipFill>
        <p:spPr bwMode="auto">
          <a:xfrm>
            <a:off x="4071934" y="714356"/>
            <a:ext cx="3857652" cy="33575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282" y="0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Плетнев Д.Д. Русские терапевтические школы 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Д.Д.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Плетнев. – Москва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Петроград : Изд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Л.Д.Френкель, 1923. – 102 с. Шифр 61(09) П384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450057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книги автор касается исключительно научной и научно-педагогической стороны деятельности Захарьина Г.А., Боткина С.П. и Остроумова А.А., считая их основоположниками всей русской клинической медицины. 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3500438"/>
            <a:ext cx="7643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«Вся обширная деятельность этого в высшей степени замечательного человека на поприще медицинского образования в России, деятельность как учёного, как учителя и профессора-клинициста, как врача и общественного деятеля была так велика и многостороння, что имя его, будучи одним из наиболее блестящих медицинских имён для современников, навсегда останется и для потомства в высшей степени почётным и вечно памятным в истории развития русской медицинской науки»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Попов Л.В. (один из учеников Боткина С.П.)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Рабочий стол\Bez-imeni-1-vosstanovleno-vosstanovleno-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142852"/>
            <a:ext cx="6624736" cy="335758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28" y="0"/>
            <a:ext cx="918212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1571612"/>
            <a:ext cx="61436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«С.П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Боткин 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лучшим олицетворением законного и плодотворного союза медицины и физиологии, тех двух родов человеческой деятельности, которые на наших глазах воздвигают здание науки о человеческом организме и сулят в будущем обеспечить человеку его лучшее счастье – здоровье и жизнь» 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И.П.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pc\Desktop\842038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4"/>
          <a:stretch/>
        </p:blipFill>
        <p:spPr bwMode="auto">
          <a:xfrm>
            <a:off x="-23370" y="188640"/>
            <a:ext cx="2267745" cy="28803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c\Desktop\10115296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" y="4437112"/>
            <a:ext cx="2175698" cy="22758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6/650243/slides/slide_10.jpg"/>
          <p:cNvPicPr>
            <a:picLocks noChangeAspect="1" noChangeArrowheads="1"/>
          </p:cNvPicPr>
          <p:nvPr/>
        </p:nvPicPr>
        <p:blipFill>
          <a:blip r:embed="rId3"/>
          <a:srcRect l="7031" t="13541" r="53125" b="17708"/>
          <a:stretch>
            <a:fillRect/>
          </a:stretch>
        </p:blipFill>
        <p:spPr bwMode="auto">
          <a:xfrm>
            <a:off x="251520" y="548680"/>
            <a:ext cx="4032448" cy="523777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357290" y="535782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00562" y="1214423"/>
            <a:ext cx="371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 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Сергей Петрович Боткин умер 24 декабря 1889 г. в возрасте 57 лет, в самом расцвете своей научной деятельности. Исключительно многообразна и плодотворна была деятельность этого большого человека. Он был представителем тех неутомимых, энергичных деятелей, которые никогда не переставали трудиться на пользу русского народа.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Похоронен  был на Новодевичьем кладбище.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5/466346/slides/slide_6.jpg"/>
          <p:cNvPicPr>
            <a:picLocks noChangeAspect="1" noChangeArrowheads="1"/>
          </p:cNvPicPr>
          <p:nvPr/>
        </p:nvPicPr>
        <p:blipFill>
          <a:blip r:embed="rId3"/>
          <a:srcRect t="19791" b="15625"/>
          <a:stretch>
            <a:fillRect/>
          </a:stretch>
        </p:blipFill>
        <p:spPr bwMode="auto">
          <a:xfrm>
            <a:off x="285720" y="1207928"/>
            <a:ext cx="8715436" cy="50785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2714612" y="6286520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Боткинская больница в Москве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500042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Москве и в Санкт-Петербурге действуют Боткинские больницы. А также в городе Орле больница названа его именем.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500174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7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</a:t>
            </a:r>
            <a:r>
              <a:rPr lang="ru-RU" sz="6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ние</a:t>
            </a:r>
            <a:endParaRPr lang="ru-RU" sz="6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4786322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Стоколева М.В., библиотекарь Музея редкой книги библиотеки ВГМУ им. Н.Н. Бурд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енко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1857364"/>
            <a:ext cx="7500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Книги, представленные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выставке,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находятся в библиотеке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ВГМУ им. Н.Н. Бурденко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(Музей редкой книги, каб. № 11)</a:t>
            </a:r>
          </a:p>
          <a:p>
            <a:endParaRPr lang="ru-RU" sz="36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785794"/>
            <a:ext cx="48577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Сергей Петрович Боткин (17.09.1832- 24.12.1889) -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величайших деятелей отечественной медицины, труды которого имеют громадное значение и для нашего времени. В истории русской клинической медицины С.П. Боткин создал эпоху. До Боткина русская медицина носила преимущественно описательно клинический характер: врач изучал историю болезни, подмечал внешние проявления заболевания (симптомы), что позволяло ему правильно ставить диагноз; наблюдая течение болезней, он вырабатывал в себе умение предсказывать их исход и лечил, опираясь на опыт применения тех или иных лекарств. 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www.wikireading.ru/img/371102_115_i_0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://player.myshared.ru/5/466346/slides/slide_2.jpg"/>
          <p:cNvPicPr>
            <a:picLocks noChangeAspect="1" noChangeArrowheads="1"/>
          </p:cNvPicPr>
          <p:nvPr/>
        </p:nvPicPr>
        <p:blipFill>
          <a:blip r:embed="rId3"/>
          <a:srcRect l="1562" t="20833" r="65625" b="26042"/>
          <a:stretch>
            <a:fillRect/>
          </a:stretch>
        </p:blipFill>
        <p:spPr bwMode="auto">
          <a:xfrm>
            <a:off x="5576177" y="1052736"/>
            <a:ext cx="3392356" cy="448235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28" y="-5364"/>
            <a:ext cx="91821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00496" y="527189"/>
            <a:ext cx="42862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Родился Сергей Петрович Боткин 17 сентября 1832 г. в Москве. Дед его был крестьянином Псковской губернии, а отец, Пётр Кононович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зажиточным московским купцом  первой гильдии и владельцем крупной чайной фирмы, мать Анна Ивановна Постникова. В семье родителей С.П. Боткина было 25 детей, Сергей был 11 ребёнком от второго брака отца.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Дом, в котором родился С.П. Боткин. Москва, Земляной Вал, 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 descr="C:\Documents and Settings\User\Рабочий стол\440px-Botkin-Hou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643338" cy="242729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2500306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Дом, в котором родился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С.П. Боткин. Москва, Земляной Вал, 35</a:t>
            </a:r>
            <a:endParaRPr lang="ru-RU" sz="16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C:\Documents and Settings\User\Рабочий стол\5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879105"/>
            <a:ext cx="3687763" cy="286226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3714744" y="564357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Дети Петра 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Кононовича</a:t>
            </a:r>
            <a:endParaRPr lang="ru-RU" sz="16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0" name="Picture 6" descr="C:\Documents and Settings\User\Рабочий стол\b8eee023e77bc5792761e7c943a076a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71942"/>
            <a:ext cx="2143140" cy="257176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2285984" y="4000504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Отец Петр Кононович </a:t>
            </a:r>
            <a:endParaRPr lang="ru-RU" sz="16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00496" y="928670"/>
            <a:ext cx="44291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Окончив курс в лучшем московском пансионе, С.П. Боткин собирался поступить на математический факультет, но сделался врачом поневоле, в силу известного постановления Николая I, считавшего математиков не нужными для России. В 1850 г. он поступил на медицинский факультет Московского университета. Со всей страстью своей даровитой натуры С.П. Боткин отдался в университете изучению медицины и вскоре сделался на своём курсе лучшим студентом.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1855 окончил обучение, получив звание «Лекарь с отличием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player.myshared.ru/6/650243/slides/slide_2.jpg"/>
          <p:cNvPicPr>
            <a:picLocks noChangeAspect="1" noChangeArrowheads="1"/>
          </p:cNvPicPr>
          <p:nvPr/>
        </p:nvPicPr>
        <p:blipFill>
          <a:blip r:embed="rId3"/>
          <a:srcRect l="3125" t="9375" r="53125" b="11458"/>
          <a:stretch>
            <a:fillRect/>
          </a:stretch>
        </p:blipFill>
        <p:spPr bwMode="auto">
          <a:xfrm>
            <a:off x="179512" y="980728"/>
            <a:ext cx="3600400" cy="489654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pic>
        <p:nvPicPr>
          <p:cNvPr id="3" name="Picture 2" descr="http://player.myshared.ru/6/650243/slides/slide_3.jpg"/>
          <p:cNvPicPr>
            <a:picLocks noChangeAspect="1" noChangeArrowheads="1"/>
          </p:cNvPicPr>
          <p:nvPr/>
        </p:nvPicPr>
        <p:blipFill>
          <a:blip r:embed="rId3"/>
          <a:srcRect l="5468" t="12500" r="51563" b="11458"/>
          <a:stretch>
            <a:fillRect/>
          </a:stretch>
        </p:blipFill>
        <p:spPr bwMode="auto">
          <a:xfrm>
            <a:off x="142844" y="1142984"/>
            <a:ext cx="3143272" cy="414340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3428992" y="785794"/>
            <a:ext cx="52149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студенческие годы С.П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Боткина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связывала дружба с И.М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Сеченовым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Сеченов так отзывался о профессиональных качествах Сергея Петровича: «Для него здоровых людей не существовало, и всякий приближавшийся к нему человек интересовал его едва ли не прежде всего, как больной. Он присматривался к походке и движениям лица, прислушивался, я думаю, даже к разговору. Тонкий диагноз был его страстью, и в приобретении способов к нему он упражнялся столько же, как артисты. Профессия, избранная Сергеем Петровичем, вызывала у него страстный интерес, и он напряженно работал, совершенствуя свое профессиональное мастерство, достигая в нем уровня виртуозности». 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714356"/>
            <a:ext cx="507209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 окончании медицинского факультета, в 1855 г., С.П. Боткин отправился в Крым на театр военных действий и в течение 3,5 месяцев работал ординатором в Симферопольском военном госпитале. Здесь его непосредственным руководителем оказался знаменитый русский хирург Николай Иванович Пирогов. Впоследствии, в 1877 г., на фронтах русско-турецкой войны С.П. Боткин пытался проводить в жизнь выработанные Пироговым принципы военно-санитарной работы.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 окончании Крымской кампании С.П. Боткин вернулся в Москву. Он пришёл к убеждению, что ему необходимо продолжать своё медицинское образование, и в начале 1856 г. выехал за границу.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player.myshared.ru/6/650243/slides/slide_4.jpg"/>
          <p:cNvPicPr>
            <a:picLocks noChangeAspect="1" noChangeArrowheads="1"/>
          </p:cNvPicPr>
          <p:nvPr/>
        </p:nvPicPr>
        <p:blipFill>
          <a:blip r:embed="rId3"/>
          <a:srcRect l="8593" t="22916" r="54688" b="11458"/>
          <a:stretch>
            <a:fillRect/>
          </a:stretch>
        </p:blipFill>
        <p:spPr bwMode="auto">
          <a:xfrm>
            <a:off x="5581422" y="1168728"/>
            <a:ext cx="3421044" cy="452054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642918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 возвращении в Россию в числе прочих русских молодых учёных-медиков С.П. Боткин получает место адъюнкта по терапии у проф. Шипулинского в петербургской Медико-хирургической академии (1860 г.). В 1961 году возглавляет кафедру факультетской терапии в 28 лет (звание профессора получил в 29 лет) и руководил кафедрой до конца своей жизни, на протяжении 30 лет.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player.myshared.ru/6/650243/slides/slide_5.jpg"/>
          <p:cNvPicPr>
            <a:picLocks noChangeAspect="1" noChangeArrowheads="1"/>
          </p:cNvPicPr>
          <p:nvPr/>
        </p:nvPicPr>
        <p:blipFill>
          <a:blip r:embed="rId3"/>
          <a:srcRect l="1562" t="21875" r="43750" b="28125"/>
          <a:stretch>
            <a:fillRect/>
          </a:stretch>
        </p:blipFill>
        <p:spPr bwMode="auto">
          <a:xfrm>
            <a:off x="1857356" y="2857496"/>
            <a:ext cx="5500726" cy="385765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28" y="0"/>
            <a:ext cx="91821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642918"/>
            <a:ext cx="60321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За 28 лет из клиники факультетской медицины, возглавляемой С.П. Боткиным, вышли: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420 научных работ, из которых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87 —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докторские диссертации;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87 выпускников его клиники стали докторами медицины: из них более 40 было присвоено звание профессора по 12-ти медицинским специальностям.</a:t>
            </a:r>
          </a:p>
          <a:p>
            <a:pPr algn="just"/>
            <a:r>
              <a:rPr lang="ru-RU" sz="2000" dirty="0" smtClean="0"/>
              <a:t> 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Боткин создал два научно-медицинских журнала, сыгравших огромную роль в развитии отечественной клинической науки: «Архив клиники внутренних болезней» (1869—1889) и «Еженедельную клиническую газету» (1881—1889). В этих журналах напечатаны основные научные работы, как самого Боткина, так и его многочисленных учеников.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c\Desktop\Ботктг С.П\Фото1079.jpg"/>
          <p:cNvPicPr>
            <a:picLocks noChangeAspect="1" noChangeArrowheads="1"/>
          </p:cNvPicPr>
          <p:nvPr/>
        </p:nvPicPr>
        <p:blipFill rotWithShape="1">
          <a:blip r:embed="rId3">
            <a:lum bright="20000" contras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1" r="7156"/>
          <a:stretch/>
        </p:blipFill>
        <p:spPr bwMode="auto">
          <a:xfrm>
            <a:off x="500034" y="0"/>
            <a:ext cx="1857388" cy="27146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esktop\Ботктг С.П\Фото1081.jpg"/>
          <p:cNvPicPr>
            <a:picLocks noChangeAspect="1" noChangeArrowheads="1"/>
          </p:cNvPicPr>
          <p:nvPr/>
        </p:nvPicPr>
        <p:blipFill rotWithShape="1">
          <a:blip r:embed="rId5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1" r="7156"/>
          <a:stretch/>
        </p:blipFill>
        <p:spPr bwMode="auto">
          <a:xfrm>
            <a:off x="395537" y="3929066"/>
            <a:ext cx="1890448" cy="27402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4282" y="2714620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Титульный лист первого тома «Архива клиники внутренних болезней» 1869 г</a:t>
            </a:r>
            <a:endParaRPr lang="ru-RU" sz="14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7618" y="5715016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страница «Еженедельной клинической газеты» 1881г.</a:t>
            </a:r>
            <a:endParaRPr lang="ru-RU" sz="16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1264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деятельность Сергея Петровича Боткина.</dc:title>
  <dc:creator>User</dc:creator>
  <cp:lastModifiedBy>User2</cp:lastModifiedBy>
  <cp:revision>234</cp:revision>
  <dcterms:created xsi:type="dcterms:W3CDTF">2019-02-12T07:32:13Z</dcterms:created>
  <dcterms:modified xsi:type="dcterms:W3CDTF">2019-05-24T11:05:40Z</dcterms:modified>
</cp:coreProperties>
</file>