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94713" autoAdjust="0"/>
  </p:normalViewPr>
  <p:slideViewPr>
    <p:cSldViewPr>
      <p:cViewPr varScale="1">
        <p:scale>
          <a:sx n="81" d="100"/>
          <a:sy n="81" d="100"/>
        </p:scale>
        <p:origin x="108" y="4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29BBCB4-66E3-4E1C-A129-F49B8579435F}" type="datetimeFigureOut">
              <a:rPr lang="ru-RU" smtClean="0"/>
              <a:t>24.12.2019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D50A31-ADB3-4FF0-B626-BA580B0351D1}"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29BBCB4-66E3-4E1C-A129-F49B8579435F}" type="datetimeFigureOut">
              <a:rPr lang="ru-RU" smtClean="0"/>
              <a:t>24.12.2019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D50A31-ADB3-4FF0-B626-BA580B0351D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29BBCB4-66E3-4E1C-A129-F49B8579435F}" type="datetimeFigureOut">
              <a:rPr lang="ru-RU" smtClean="0"/>
              <a:t>24.12.2019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D50A31-ADB3-4FF0-B626-BA580B0351D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29BBCB4-66E3-4E1C-A129-F49B8579435F}" type="datetimeFigureOut">
              <a:rPr lang="ru-RU" smtClean="0"/>
              <a:t>24.12.2019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D50A31-ADB3-4FF0-B626-BA580B0351D1}"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29BBCB4-66E3-4E1C-A129-F49B8579435F}" type="datetimeFigureOut">
              <a:rPr lang="ru-RU" smtClean="0"/>
              <a:t>24.12.2019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D50A31-ADB3-4FF0-B626-BA580B0351D1}"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29BBCB4-66E3-4E1C-A129-F49B8579435F}" type="datetimeFigureOut">
              <a:rPr lang="ru-RU" smtClean="0"/>
              <a:t>24.12.2019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D50A31-ADB3-4FF0-B626-BA580B0351D1}"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29BBCB4-66E3-4E1C-A129-F49B8579435F}" type="datetimeFigureOut">
              <a:rPr lang="ru-RU" smtClean="0"/>
              <a:t>24.12.2019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DD50A31-ADB3-4FF0-B626-BA580B0351D1}"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29BBCB4-66E3-4E1C-A129-F49B8579435F}" type="datetimeFigureOut">
              <a:rPr lang="ru-RU" smtClean="0"/>
              <a:t>24.12.2019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DD50A31-ADB3-4FF0-B626-BA580B0351D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29BBCB4-66E3-4E1C-A129-F49B8579435F}" type="datetimeFigureOut">
              <a:rPr lang="ru-RU" smtClean="0"/>
              <a:t>24.12.2019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DD50A31-ADB3-4FF0-B626-BA580B0351D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29BBCB4-66E3-4E1C-A129-F49B8579435F}" type="datetimeFigureOut">
              <a:rPr lang="ru-RU" smtClean="0"/>
              <a:t>24.12.2019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D50A31-ADB3-4FF0-B626-BA580B0351D1}"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29BBCB4-66E3-4E1C-A129-F49B8579435F}" type="datetimeFigureOut">
              <a:rPr lang="ru-RU" smtClean="0"/>
              <a:t>24.12.2019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D50A31-ADB3-4FF0-B626-BA580B0351D1}"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7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BBCB4-66E3-4E1C-A129-F49B8579435F}" type="datetimeFigureOut">
              <a:rPr lang="ru-RU" smtClean="0"/>
              <a:t>24.12.2019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D50A31-ADB3-4FF0-B626-BA580B0351D1}"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412776"/>
            <a:ext cx="7772400" cy="1470025"/>
          </a:xfrm>
        </p:spPr>
        <p:txBody>
          <a:bodyPr/>
          <a:lstStyle/>
          <a:p>
            <a:r>
              <a:rPr lang="ru-RU" i="1" dirty="0" smtClean="0">
                <a:solidFill>
                  <a:srgbClr val="002060"/>
                </a:solidFill>
                <a:effectLst>
                  <a:outerShdw blurRad="38100" dist="38100" dir="2700000" algn="tl">
                    <a:srgbClr val="000000">
                      <a:alpha val="43137"/>
                    </a:srgbClr>
                  </a:outerShdw>
                </a:effectLst>
              </a:rPr>
              <a:t>Книги – юбиляры 2019 года</a:t>
            </a:r>
            <a:endParaRPr lang="ru-RU" i="1" dirty="0">
              <a:solidFill>
                <a:srgbClr val="002060"/>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4572000" y="4437112"/>
            <a:ext cx="4136504" cy="1752600"/>
          </a:xfrm>
        </p:spPr>
        <p:txBody>
          <a:bodyPr/>
          <a:lstStyle/>
          <a:p>
            <a:r>
              <a:rPr lang="ru-RU" sz="1800" b="1" i="1" dirty="0" smtClean="0">
                <a:solidFill>
                  <a:srgbClr val="002060"/>
                </a:solidFill>
                <a:latin typeface="Times New Roman" pitchFamily="18" charset="0"/>
                <a:cs typeface="Times New Roman" pitchFamily="18" charset="0"/>
              </a:rPr>
              <a:t>Выставку подготовила</a:t>
            </a:r>
          </a:p>
          <a:p>
            <a:r>
              <a:rPr lang="ru-RU" sz="1800" b="1" i="1" dirty="0">
                <a:solidFill>
                  <a:srgbClr val="002060"/>
                </a:solidFill>
                <a:latin typeface="Times New Roman" pitchFamily="18" charset="0"/>
                <a:cs typeface="Times New Roman" pitchFamily="18" charset="0"/>
              </a:rPr>
              <a:t>б</a:t>
            </a:r>
            <a:r>
              <a:rPr lang="ru-RU" sz="1800" b="1" i="1" dirty="0" smtClean="0">
                <a:solidFill>
                  <a:srgbClr val="002060"/>
                </a:solidFill>
                <a:latin typeface="Times New Roman" pitchFamily="18" charset="0"/>
                <a:cs typeface="Times New Roman" pitchFamily="18" charset="0"/>
              </a:rPr>
              <a:t>иблиотекарь АУЛ Попова Т.В. </a:t>
            </a:r>
          </a:p>
          <a:p>
            <a:endParaRPr lang="ru-RU" dirty="0"/>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толстой.jpg"/>
          <p:cNvPicPr>
            <a:picLocks noGrp="1" noChangeAspect="1"/>
          </p:cNvPicPr>
          <p:nvPr>
            <p:ph idx="1"/>
          </p:nvPr>
        </p:nvPicPr>
        <p:blipFill>
          <a:blip r:embed="rId2" cstate="print"/>
          <a:stretch>
            <a:fillRect/>
          </a:stretch>
        </p:blipFill>
        <p:spPr>
          <a:xfrm>
            <a:off x="1547664" y="1412776"/>
            <a:ext cx="2515554" cy="3777523"/>
          </a:xfrm>
        </p:spPr>
      </p:pic>
      <p:sp>
        <p:nvSpPr>
          <p:cNvPr id="5" name="TextBox 4"/>
          <p:cNvSpPr txBox="1"/>
          <p:nvPr/>
        </p:nvSpPr>
        <p:spPr>
          <a:xfrm>
            <a:off x="2051720" y="692696"/>
            <a:ext cx="1651414" cy="584775"/>
          </a:xfrm>
          <a:prstGeom prst="rect">
            <a:avLst/>
          </a:prstGeom>
          <a:noFill/>
        </p:spPr>
        <p:txBody>
          <a:bodyPr wrap="none" rtlCol="0">
            <a:spAutoFit/>
          </a:bodyPr>
          <a:lstStyle/>
          <a:p>
            <a:r>
              <a:rPr lang="ru-RU" sz="3200" b="1" i="1" dirty="0" smtClean="0">
                <a:solidFill>
                  <a:srgbClr val="002060"/>
                </a:solidFill>
                <a:effectLst>
                  <a:outerShdw blurRad="38100" dist="38100" dir="2700000" algn="tl">
                    <a:srgbClr val="000000">
                      <a:alpha val="43137"/>
                    </a:srgbClr>
                  </a:outerShdw>
                </a:effectLst>
              </a:rPr>
              <a:t>150 лет</a:t>
            </a:r>
            <a:endParaRPr lang="ru-RU" sz="3200" b="1" i="1" dirty="0">
              <a:solidFill>
                <a:srgbClr val="002060"/>
              </a:solidFill>
              <a:effectLst>
                <a:outerShdw blurRad="38100" dist="38100" dir="2700000" algn="tl">
                  <a:srgbClr val="000000">
                    <a:alpha val="43137"/>
                  </a:srgbClr>
                </a:outerShdw>
              </a:effectLst>
            </a:endParaRPr>
          </a:p>
        </p:txBody>
      </p:sp>
      <p:sp>
        <p:nvSpPr>
          <p:cNvPr id="6" name="TextBox 5"/>
          <p:cNvSpPr txBox="1"/>
          <p:nvPr/>
        </p:nvSpPr>
        <p:spPr>
          <a:xfrm>
            <a:off x="2339752" y="5229200"/>
            <a:ext cx="1720343" cy="584775"/>
          </a:xfrm>
          <a:prstGeom prst="rect">
            <a:avLst/>
          </a:prstGeom>
          <a:noFill/>
        </p:spPr>
        <p:txBody>
          <a:bodyPr wrap="none" rtlCol="0">
            <a:spAutoFit/>
          </a:bodyPr>
          <a:lstStyle/>
          <a:p>
            <a:r>
              <a:rPr lang="ru-RU" sz="3200" b="1" i="1" dirty="0" smtClean="0">
                <a:solidFill>
                  <a:srgbClr val="002060"/>
                </a:solidFill>
                <a:effectLst>
                  <a:outerShdw blurRad="38100" dist="38100" dir="2700000" algn="tl">
                    <a:srgbClr val="000000">
                      <a:alpha val="43137"/>
                    </a:srgbClr>
                  </a:outerShdw>
                </a:effectLst>
              </a:rPr>
              <a:t>1869 год</a:t>
            </a:r>
            <a:endParaRPr lang="ru-RU" sz="3200" b="1" i="1" dirty="0">
              <a:solidFill>
                <a:srgbClr val="002060"/>
              </a:solidFill>
              <a:effectLst>
                <a:outerShdw blurRad="38100" dist="38100" dir="2700000" algn="tl">
                  <a:srgbClr val="000000">
                    <a:alpha val="43137"/>
                  </a:srgbClr>
                </a:outerShdw>
              </a:effectLst>
            </a:endParaRPr>
          </a:p>
        </p:txBody>
      </p:sp>
      <p:sp>
        <p:nvSpPr>
          <p:cNvPr id="7" name="Прямоугольник 6"/>
          <p:cNvSpPr/>
          <p:nvPr/>
        </p:nvSpPr>
        <p:spPr>
          <a:xfrm>
            <a:off x="4716016" y="1844824"/>
            <a:ext cx="4032448" cy="1754326"/>
          </a:xfrm>
          <a:prstGeom prst="rect">
            <a:avLst/>
          </a:prstGeom>
        </p:spPr>
        <p:txBody>
          <a:bodyPr wrap="square">
            <a:spAutoFit/>
          </a:bodyPr>
          <a:lstStyle/>
          <a:p>
            <a:r>
              <a:rPr lang="ru-RU" dirty="0" smtClean="0">
                <a:solidFill>
                  <a:srgbClr val="002060"/>
                </a:solidFill>
              </a:rPr>
              <a:t>Роман-эпопея </a:t>
            </a:r>
            <a:r>
              <a:rPr lang="ru-RU" dirty="0">
                <a:solidFill>
                  <a:srgbClr val="002060"/>
                </a:solidFill>
              </a:rPr>
              <a:t>Льва Николаевича Толстого, описывающий русское общество в эпоху войн против Наполеона в 1805 — 1812 годах. Эпилог романа доводит повествование до 1820 года.</a:t>
            </a:r>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четки.jpg"/>
          <p:cNvPicPr>
            <a:picLocks noGrp="1" noChangeAspect="1"/>
          </p:cNvPicPr>
          <p:nvPr>
            <p:ph idx="1"/>
          </p:nvPr>
        </p:nvPicPr>
        <p:blipFill>
          <a:blip r:embed="rId2" cstate="print"/>
          <a:stretch>
            <a:fillRect/>
          </a:stretch>
        </p:blipFill>
        <p:spPr>
          <a:xfrm>
            <a:off x="1547664" y="1449918"/>
            <a:ext cx="2545352" cy="3777838"/>
          </a:xfrm>
        </p:spPr>
      </p:pic>
      <p:sp>
        <p:nvSpPr>
          <p:cNvPr id="5" name="TextBox 4"/>
          <p:cNvSpPr txBox="1"/>
          <p:nvPr/>
        </p:nvSpPr>
        <p:spPr>
          <a:xfrm>
            <a:off x="1979712" y="692696"/>
            <a:ext cx="1651414" cy="584775"/>
          </a:xfrm>
          <a:prstGeom prst="rect">
            <a:avLst/>
          </a:prstGeom>
          <a:noFill/>
        </p:spPr>
        <p:txBody>
          <a:bodyPr wrap="none" rtlCol="0">
            <a:spAutoFit/>
          </a:bodyPr>
          <a:lstStyle/>
          <a:p>
            <a:r>
              <a:rPr lang="ru-RU" sz="3200" b="1" i="1" dirty="0" smtClean="0">
                <a:solidFill>
                  <a:srgbClr val="002060"/>
                </a:solidFill>
                <a:effectLst>
                  <a:outerShdw blurRad="38100" dist="38100" dir="2700000" algn="tl">
                    <a:srgbClr val="000000">
                      <a:alpha val="43137"/>
                    </a:srgbClr>
                  </a:outerShdw>
                </a:effectLst>
              </a:rPr>
              <a:t>105 лет</a:t>
            </a:r>
            <a:endParaRPr lang="ru-RU" sz="3200" b="1" i="1" dirty="0">
              <a:solidFill>
                <a:srgbClr val="002060"/>
              </a:solidFill>
              <a:effectLst>
                <a:outerShdw blurRad="38100" dist="38100" dir="2700000" algn="tl">
                  <a:srgbClr val="000000">
                    <a:alpha val="43137"/>
                  </a:srgbClr>
                </a:outerShdw>
              </a:effectLst>
            </a:endParaRPr>
          </a:p>
        </p:txBody>
      </p:sp>
      <p:sp>
        <p:nvSpPr>
          <p:cNvPr id="6" name="TextBox 5"/>
          <p:cNvSpPr txBox="1"/>
          <p:nvPr/>
        </p:nvSpPr>
        <p:spPr>
          <a:xfrm>
            <a:off x="2339752" y="5301208"/>
            <a:ext cx="1720343" cy="584775"/>
          </a:xfrm>
          <a:prstGeom prst="rect">
            <a:avLst/>
          </a:prstGeom>
          <a:noFill/>
        </p:spPr>
        <p:txBody>
          <a:bodyPr wrap="none" rtlCol="0">
            <a:spAutoFit/>
          </a:bodyPr>
          <a:lstStyle/>
          <a:p>
            <a:r>
              <a:rPr lang="ru-RU" sz="3200" b="1" i="1" dirty="0" smtClean="0">
                <a:solidFill>
                  <a:srgbClr val="002060"/>
                </a:solidFill>
                <a:effectLst>
                  <a:outerShdw blurRad="38100" dist="38100" dir="2700000" algn="tl">
                    <a:srgbClr val="000000">
                      <a:alpha val="43137"/>
                    </a:srgbClr>
                  </a:outerShdw>
                </a:effectLst>
              </a:rPr>
              <a:t>1914 год</a:t>
            </a:r>
            <a:endParaRPr lang="ru-RU" sz="3200" b="1" i="1" dirty="0">
              <a:solidFill>
                <a:srgbClr val="002060"/>
              </a:solidFill>
              <a:effectLst>
                <a:outerShdw blurRad="38100" dist="38100" dir="2700000" algn="tl">
                  <a:srgbClr val="000000">
                    <a:alpha val="43137"/>
                  </a:srgbClr>
                </a:outerShdw>
              </a:effectLst>
            </a:endParaRPr>
          </a:p>
        </p:txBody>
      </p:sp>
      <p:sp>
        <p:nvSpPr>
          <p:cNvPr id="7" name="Прямоугольник 6"/>
          <p:cNvSpPr/>
          <p:nvPr/>
        </p:nvSpPr>
        <p:spPr>
          <a:xfrm>
            <a:off x="4716016" y="1340768"/>
            <a:ext cx="4572000" cy="4247317"/>
          </a:xfrm>
          <a:prstGeom prst="rect">
            <a:avLst/>
          </a:prstGeom>
        </p:spPr>
        <p:txBody>
          <a:bodyPr>
            <a:spAutoFit/>
          </a:bodyPr>
          <a:lstStyle/>
          <a:p>
            <a:r>
              <a:rPr lang="ru-RU" dirty="0">
                <a:solidFill>
                  <a:srgbClr val="002060"/>
                </a:solidFill>
              </a:rPr>
              <a:t>После ветра и мороза было</a:t>
            </a:r>
            <a:r>
              <a:rPr lang="ru-RU" dirty="0" smtClean="0">
                <a:solidFill>
                  <a:srgbClr val="002060"/>
                </a:solidFill>
              </a:rPr>
              <a:t/>
            </a:r>
            <a:br>
              <a:rPr lang="ru-RU" dirty="0" smtClean="0">
                <a:solidFill>
                  <a:srgbClr val="002060"/>
                </a:solidFill>
              </a:rPr>
            </a:br>
            <a:r>
              <a:rPr lang="ru-RU" dirty="0">
                <a:solidFill>
                  <a:srgbClr val="002060"/>
                </a:solidFill>
              </a:rPr>
              <a:t>Любо мне погреться у огня.</a:t>
            </a:r>
            <a:r>
              <a:rPr lang="ru-RU" dirty="0" smtClean="0">
                <a:solidFill>
                  <a:srgbClr val="002060"/>
                </a:solidFill>
              </a:rPr>
              <a:t/>
            </a:r>
            <a:br>
              <a:rPr lang="ru-RU" dirty="0" smtClean="0">
                <a:solidFill>
                  <a:srgbClr val="002060"/>
                </a:solidFill>
              </a:rPr>
            </a:br>
            <a:r>
              <a:rPr lang="ru-RU" dirty="0">
                <a:solidFill>
                  <a:srgbClr val="002060"/>
                </a:solidFill>
              </a:rPr>
              <a:t>Там за сердцем я не уследила,</a:t>
            </a:r>
            <a:r>
              <a:rPr lang="ru-RU" dirty="0" smtClean="0">
                <a:solidFill>
                  <a:srgbClr val="002060"/>
                </a:solidFill>
              </a:rPr>
              <a:t/>
            </a:r>
            <a:br>
              <a:rPr lang="ru-RU" dirty="0" smtClean="0">
                <a:solidFill>
                  <a:srgbClr val="002060"/>
                </a:solidFill>
              </a:rPr>
            </a:br>
            <a:r>
              <a:rPr lang="ru-RU" dirty="0">
                <a:solidFill>
                  <a:srgbClr val="002060"/>
                </a:solidFill>
              </a:rPr>
              <a:t>И его украли у меня.</a:t>
            </a:r>
            <a:r>
              <a:rPr lang="ru-RU" dirty="0" smtClean="0">
                <a:solidFill>
                  <a:srgbClr val="002060"/>
                </a:solidFill>
              </a:rPr>
              <a:t/>
            </a:r>
            <a:br>
              <a:rPr lang="ru-RU" dirty="0" smtClean="0">
                <a:solidFill>
                  <a:srgbClr val="002060"/>
                </a:solidFill>
              </a:rPr>
            </a:br>
            <a:r>
              <a:rPr lang="ru-RU" dirty="0" smtClean="0">
                <a:solidFill>
                  <a:srgbClr val="002060"/>
                </a:solidFill>
              </a:rPr>
              <a:t/>
            </a:r>
            <a:br>
              <a:rPr lang="ru-RU" dirty="0" smtClean="0">
                <a:solidFill>
                  <a:srgbClr val="002060"/>
                </a:solidFill>
              </a:rPr>
            </a:br>
            <a:r>
              <a:rPr lang="ru-RU" dirty="0">
                <a:solidFill>
                  <a:srgbClr val="002060"/>
                </a:solidFill>
              </a:rPr>
              <a:t>Новогодний праздник длится пышно,</a:t>
            </a:r>
            <a:r>
              <a:rPr lang="ru-RU" dirty="0" smtClean="0">
                <a:solidFill>
                  <a:srgbClr val="002060"/>
                </a:solidFill>
              </a:rPr>
              <a:t/>
            </a:r>
            <a:br>
              <a:rPr lang="ru-RU" dirty="0" smtClean="0">
                <a:solidFill>
                  <a:srgbClr val="002060"/>
                </a:solidFill>
              </a:rPr>
            </a:br>
            <a:r>
              <a:rPr lang="ru-RU" dirty="0">
                <a:solidFill>
                  <a:srgbClr val="002060"/>
                </a:solidFill>
              </a:rPr>
              <a:t>Влажны стебли новогодних роз,</a:t>
            </a:r>
            <a:r>
              <a:rPr lang="ru-RU" dirty="0" smtClean="0">
                <a:solidFill>
                  <a:srgbClr val="002060"/>
                </a:solidFill>
              </a:rPr>
              <a:t/>
            </a:r>
            <a:br>
              <a:rPr lang="ru-RU" dirty="0" smtClean="0">
                <a:solidFill>
                  <a:srgbClr val="002060"/>
                </a:solidFill>
              </a:rPr>
            </a:br>
            <a:r>
              <a:rPr lang="ru-RU" dirty="0">
                <a:solidFill>
                  <a:srgbClr val="002060"/>
                </a:solidFill>
              </a:rPr>
              <a:t>А в груди моей уже не слышно</a:t>
            </a:r>
            <a:r>
              <a:rPr lang="ru-RU" dirty="0" smtClean="0">
                <a:solidFill>
                  <a:srgbClr val="002060"/>
                </a:solidFill>
              </a:rPr>
              <a:t/>
            </a:r>
            <a:br>
              <a:rPr lang="ru-RU" dirty="0" smtClean="0">
                <a:solidFill>
                  <a:srgbClr val="002060"/>
                </a:solidFill>
              </a:rPr>
            </a:br>
            <a:r>
              <a:rPr lang="ru-RU" dirty="0">
                <a:solidFill>
                  <a:srgbClr val="002060"/>
                </a:solidFill>
              </a:rPr>
              <a:t>Трепетания стрекоз.</a:t>
            </a:r>
            <a:r>
              <a:rPr lang="ru-RU" dirty="0" smtClean="0">
                <a:solidFill>
                  <a:srgbClr val="002060"/>
                </a:solidFill>
              </a:rPr>
              <a:t/>
            </a:r>
            <a:br>
              <a:rPr lang="ru-RU" dirty="0" smtClean="0">
                <a:solidFill>
                  <a:srgbClr val="002060"/>
                </a:solidFill>
              </a:rPr>
            </a:br>
            <a:r>
              <a:rPr lang="ru-RU" dirty="0" smtClean="0">
                <a:solidFill>
                  <a:srgbClr val="002060"/>
                </a:solidFill>
              </a:rPr>
              <a:t/>
            </a:r>
            <a:br>
              <a:rPr lang="ru-RU" dirty="0" smtClean="0">
                <a:solidFill>
                  <a:srgbClr val="002060"/>
                </a:solidFill>
              </a:rPr>
            </a:br>
            <a:r>
              <a:rPr lang="ru-RU" dirty="0">
                <a:solidFill>
                  <a:srgbClr val="002060"/>
                </a:solidFill>
              </a:rPr>
              <a:t>Ах! не трудно угадать мне вора,</a:t>
            </a:r>
            <a:r>
              <a:rPr lang="ru-RU" dirty="0" smtClean="0">
                <a:solidFill>
                  <a:srgbClr val="002060"/>
                </a:solidFill>
              </a:rPr>
              <a:t/>
            </a:r>
            <a:br>
              <a:rPr lang="ru-RU" dirty="0" smtClean="0">
                <a:solidFill>
                  <a:srgbClr val="002060"/>
                </a:solidFill>
              </a:rPr>
            </a:br>
            <a:r>
              <a:rPr lang="ru-RU" dirty="0">
                <a:solidFill>
                  <a:srgbClr val="002060"/>
                </a:solidFill>
              </a:rPr>
              <a:t>Я его узнала по глазам.</a:t>
            </a:r>
            <a:r>
              <a:rPr lang="ru-RU" dirty="0" smtClean="0">
                <a:solidFill>
                  <a:srgbClr val="002060"/>
                </a:solidFill>
              </a:rPr>
              <a:t/>
            </a:r>
            <a:br>
              <a:rPr lang="ru-RU" dirty="0" smtClean="0">
                <a:solidFill>
                  <a:srgbClr val="002060"/>
                </a:solidFill>
              </a:rPr>
            </a:br>
            <a:r>
              <a:rPr lang="ru-RU" dirty="0">
                <a:solidFill>
                  <a:srgbClr val="002060"/>
                </a:solidFill>
              </a:rPr>
              <a:t>Только страшно так, что скоро, скоро</a:t>
            </a:r>
            <a:r>
              <a:rPr lang="ru-RU" dirty="0" smtClean="0">
                <a:solidFill>
                  <a:srgbClr val="002060"/>
                </a:solidFill>
              </a:rPr>
              <a:t/>
            </a:r>
            <a:br>
              <a:rPr lang="ru-RU" dirty="0" smtClean="0">
                <a:solidFill>
                  <a:srgbClr val="002060"/>
                </a:solidFill>
              </a:rPr>
            </a:br>
            <a:r>
              <a:rPr lang="ru-RU" dirty="0">
                <a:solidFill>
                  <a:srgbClr val="002060"/>
                </a:solidFill>
              </a:rPr>
              <a:t>Он вернет свою добычу сам.</a:t>
            </a:r>
            <a:r>
              <a:rPr lang="ru-RU" dirty="0" smtClean="0">
                <a:solidFill>
                  <a:srgbClr val="002060"/>
                </a:solidFill>
              </a:rPr>
              <a:t/>
            </a:r>
            <a:br>
              <a:rPr lang="ru-RU" dirty="0" smtClean="0">
                <a:solidFill>
                  <a:srgbClr val="002060"/>
                </a:solidFill>
              </a:rPr>
            </a:br>
            <a:r>
              <a:rPr lang="ru-RU" dirty="0">
                <a:solidFill>
                  <a:srgbClr val="002060"/>
                </a:solidFill>
              </a:rPr>
              <a:t>1914</a:t>
            </a:r>
            <a:r>
              <a:rPr lang="ru-RU" dirty="0" smtClean="0">
                <a:solidFill>
                  <a:srgbClr val="002060"/>
                </a:solidFill>
              </a:rPr>
              <a:t>.</a:t>
            </a:r>
            <a:r>
              <a:rPr lang="en-US" dirty="0" smtClean="0">
                <a:solidFill>
                  <a:srgbClr val="002060"/>
                </a:solidFill>
              </a:rPr>
              <a:t> </a:t>
            </a:r>
            <a:r>
              <a:rPr lang="ru-RU" dirty="0" smtClean="0">
                <a:solidFill>
                  <a:srgbClr val="002060"/>
                </a:solidFill>
              </a:rPr>
              <a:t>Январь</a:t>
            </a:r>
            <a:endParaRPr lang="ru-RU" dirty="0">
              <a:solidFill>
                <a:srgbClr val="002060"/>
              </a:solidFill>
            </a:endParaRP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три.jpg"/>
          <p:cNvPicPr>
            <a:picLocks noGrp="1" noChangeAspect="1"/>
          </p:cNvPicPr>
          <p:nvPr>
            <p:ph idx="1"/>
          </p:nvPr>
        </p:nvPicPr>
        <p:blipFill>
          <a:blip r:embed="rId2" cstate="print"/>
          <a:stretch>
            <a:fillRect/>
          </a:stretch>
        </p:blipFill>
        <p:spPr>
          <a:xfrm>
            <a:off x="1691680" y="1484784"/>
            <a:ext cx="2455540" cy="3794925"/>
          </a:xfrm>
        </p:spPr>
      </p:pic>
      <p:sp>
        <p:nvSpPr>
          <p:cNvPr id="5" name="TextBox 4"/>
          <p:cNvSpPr txBox="1"/>
          <p:nvPr/>
        </p:nvSpPr>
        <p:spPr>
          <a:xfrm>
            <a:off x="1979712" y="620688"/>
            <a:ext cx="1443024" cy="584775"/>
          </a:xfrm>
          <a:prstGeom prst="rect">
            <a:avLst/>
          </a:prstGeom>
          <a:noFill/>
        </p:spPr>
        <p:txBody>
          <a:bodyPr wrap="none" rtlCol="0">
            <a:spAutoFit/>
          </a:bodyPr>
          <a:lstStyle/>
          <a:p>
            <a:r>
              <a:rPr lang="ru-RU" sz="3200" b="1" i="1" dirty="0" smtClean="0">
                <a:solidFill>
                  <a:srgbClr val="002060"/>
                </a:solidFill>
                <a:effectLst>
                  <a:outerShdw blurRad="38100" dist="38100" dir="2700000" algn="tl">
                    <a:srgbClr val="000000">
                      <a:alpha val="43137"/>
                    </a:srgbClr>
                  </a:outerShdw>
                </a:effectLst>
              </a:rPr>
              <a:t>95 лет</a:t>
            </a:r>
            <a:endParaRPr lang="ru-RU" sz="3200" b="1" i="1" dirty="0">
              <a:solidFill>
                <a:srgbClr val="002060"/>
              </a:solidFill>
              <a:effectLst>
                <a:outerShdw blurRad="38100" dist="38100" dir="2700000" algn="tl">
                  <a:srgbClr val="000000">
                    <a:alpha val="43137"/>
                  </a:srgbClr>
                </a:outerShdw>
              </a:effectLst>
            </a:endParaRPr>
          </a:p>
        </p:txBody>
      </p:sp>
      <p:sp>
        <p:nvSpPr>
          <p:cNvPr id="6" name="TextBox 5"/>
          <p:cNvSpPr txBox="1"/>
          <p:nvPr/>
        </p:nvSpPr>
        <p:spPr>
          <a:xfrm>
            <a:off x="2339752" y="5301208"/>
            <a:ext cx="1720343" cy="584775"/>
          </a:xfrm>
          <a:prstGeom prst="rect">
            <a:avLst/>
          </a:prstGeom>
          <a:noFill/>
        </p:spPr>
        <p:txBody>
          <a:bodyPr wrap="none" rtlCol="0">
            <a:spAutoFit/>
          </a:bodyPr>
          <a:lstStyle/>
          <a:p>
            <a:r>
              <a:rPr lang="ru-RU" sz="3200" b="1" i="1" dirty="0" smtClean="0">
                <a:solidFill>
                  <a:srgbClr val="002060"/>
                </a:solidFill>
                <a:effectLst>
                  <a:outerShdw blurRad="38100" dist="38100" dir="2700000" algn="tl">
                    <a:srgbClr val="000000">
                      <a:alpha val="43137"/>
                    </a:srgbClr>
                  </a:outerShdw>
                </a:effectLst>
              </a:rPr>
              <a:t>1924 год</a:t>
            </a:r>
            <a:endParaRPr lang="ru-RU" sz="3200" b="1" i="1" dirty="0">
              <a:solidFill>
                <a:srgbClr val="002060"/>
              </a:solidFill>
              <a:effectLst>
                <a:outerShdw blurRad="38100" dist="38100" dir="2700000" algn="tl">
                  <a:srgbClr val="000000">
                    <a:alpha val="43137"/>
                  </a:srgbClr>
                </a:outerShdw>
              </a:effectLst>
            </a:endParaRPr>
          </a:p>
        </p:txBody>
      </p:sp>
      <p:sp>
        <p:nvSpPr>
          <p:cNvPr id="7" name="Прямоугольник 6"/>
          <p:cNvSpPr/>
          <p:nvPr/>
        </p:nvSpPr>
        <p:spPr>
          <a:xfrm>
            <a:off x="4644008" y="1916832"/>
            <a:ext cx="4104456" cy="2031325"/>
          </a:xfrm>
          <a:prstGeom prst="rect">
            <a:avLst/>
          </a:prstGeom>
        </p:spPr>
        <p:txBody>
          <a:bodyPr wrap="square">
            <a:spAutoFit/>
          </a:bodyPr>
          <a:lstStyle/>
          <a:p>
            <a:r>
              <a:rPr lang="ru-RU" dirty="0">
                <a:solidFill>
                  <a:srgbClr val="002060"/>
                </a:solidFill>
              </a:rPr>
              <a:t>«</a:t>
            </a:r>
            <a:r>
              <a:rPr lang="ru-RU" b="1" dirty="0">
                <a:solidFill>
                  <a:srgbClr val="002060"/>
                </a:solidFill>
              </a:rPr>
              <a:t>Три Толстяка</a:t>
            </a:r>
            <a:r>
              <a:rPr lang="ru-RU" dirty="0">
                <a:solidFill>
                  <a:srgbClr val="002060"/>
                </a:solidFill>
              </a:rPr>
              <a:t>» — сказка Юрия Олеши, написанная в 1924 году. В книге рассказывается о революции, поднятой бедняками под предводительством оружейника Просперо и гимнаста Тибула против богачей (</a:t>
            </a:r>
            <a:r>
              <a:rPr lang="ru-RU" b="1" dirty="0">
                <a:solidFill>
                  <a:srgbClr val="002060"/>
                </a:solidFill>
              </a:rPr>
              <a:t>Толстяков</a:t>
            </a:r>
            <a:r>
              <a:rPr lang="ru-RU" dirty="0">
                <a:solidFill>
                  <a:srgbClr val="002060"/>
                </a:solidFill>
              </a:rPr>
              <a:t>) в выдуманной стране.</a:t>
            </a:r>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шкатулка.jpg"/>
          <p:cNvPicPr>
            <a:picLocks noGrp="1" noChangeAspect="1"/>
          </p:cNvPicPr>
          <p:nvPr>
            <p:ph idx="1"/>
          </p:nvPr>
        </p:nvPicPr>
        <p:blipFill>
          <a:blip r:embed="rId2" cstate="print"/>
          <a:srcRect l="10225" r="10225"/>
          <a:stretch>
            <a:fillRect/>
          </a:stretch>
        </p:blipFill>
        <p:spPr>
          <a:xfrm>
            <a:off x="1331640" y="1484784"/>
            <a:ext cx="2970295" cy="3733875"/>
          </a:xfrm>
        </p:spPr>
      </p:pic>
      <p:sp>
        <p:nvSpPr>
          <p:cNvPr id="5" name="TextBox 4"/>
          <p:cNvSpPr txBox="1"/>
          <p:nvPr/>
        </p:nvSpPr>
        <p:spPr>
          <a:xfrm>
            <a:off x="2267744" y="764704"/>
            <a:ext cx="1443024" cy="584775"/>
          </a:xfrm>
          <a:prstGeom prst="rect">
            <a:avLst/>
          </a:prstGeom>
          <a:noFill/>
        </p:spPr>
        <p:txBody>
          <a:bodyPr wrap="none" rtlCol="0">
            <a:spAutoFit/>
          </a:bodyPr>
          <a:lstStyle/>
          <a:p>
            <a:r>
              <a:rPr lang="ru-RU" sz="3200" b="1" i="1" dirty="0" smtClean="0">
                <a:solidFill>
                  <a:srgbClr val="002060"/>
                </a:solidFill>
                <a:effectLst>
                  <a:outerShdw blurRad="38100" dist="38100" dir="2700000" algn="tl">
                    <a:srgbClr val="000000">
                      <a:alpha val="43137"/>
                    </a:srgbClr>
                  </a:outerShdw>
                </a:effectLst>
              </a:rPr>
              <a:t>80 лет</a:t>
            </a:r>
            <a:endParaRPr lang="ru-RU" sz="3200" b="1" i="1" dirty="0">
              <a:solidFill>
                <a:srgbClr val="002060"/>
              </a:solidFill>
              <a:effectLst>
                <a:outerShdw blurRad="38100" dist="38100" dir="2700000" algn="tl">
                  <a:srgbClr val="000000">
                    <a:alpha val="43137"/>
                  </a:srgbClr>
                </a:outerShdw>
              </a:effectLst>
            </a:endParaRPr>
          </a:p>
        </p:txBody>
      </p:sp>
      <p:sp>
        <p:nvSpPr>
          <p:cNvPr id="6" name="TextBox 5"/>
          <p:cNvSpPr txBox="1"/>
          <p:nvPr/>
        </p:nvSpPr>
        <p:spPr>
          <a:xfrm>
            <a:off x="2339752" y="5301208"/>
            <a:ext cx="1720343" cy="584775"/>
          </a:xfrm>
          <a:prstGeom prst="rect">
            <a:avLst/>
          </a:prstGeom>
          <a:noFill/>
        </p:spPr>
        <p:txBody>
          <a:bodyPr wrap="none" rtlCol="0">
            <a:spAutoFit/>
          </a:bodyPr>
          <a:lstStyle/>
          <a:p>
            <a:r>
              <a:rPr lang="ru-RU" sz="3200" b="1" i="1" dirty="0" smtClean="0">
                <a:solidFill>
                  <a:srgbClr val="002060"/>
                </a:solidFill>
                <a:effectLst>
                  <a:outerShdw blurRad="38100" dist="38100" dir="2700000" algn="tl">
                    <a:srgbClr val="000000">
                      <a:alpha val="43137"/>
                    </a:srgbClr>
                  </a:outerShdw>
                </a:effectLst>
              </a:rPr>
              <a:t>1939 год</a:t>
            </a:r>
            <a:endParaRPr lang="ru-RU" sz="3200" b="1" i="1" dirty="0">
              <a:solidFill>
                <a:srgbClr val="002060"/>
              </a:solidFill>
              <a:effectLst>
                <a:outerShdw blurRad="38100" dist="38100" dir="2700000" algn="tl">
                  <a:srgbClr val="000000">
                    <a:alpha val="43137"/>
                  </a:srgbClr>
                </a:outerShdw>
              </a:effectLst>
            </a:endParaRPr>
          </a:p>
        </p:txBody>
      </p:sp>
      <p:sp>
        <p:nvSpPr>
          <p:cNvPr id="7" name="Прямоугольник 6"/>
          <p:cNvSpPr/>
          <p:nvPr/>
        </p:nvSpPr>
        <p:spPr>
          <a:xfrm>
            <a:off x="4716016" y="1772816"/>
            <a:ext cx="4104456" cy="1477328"/>
          </a:xfrm>
          <a:prstGeom prst="rect">
            <a:avLst/>
          </a:prstGeom>
        </p:spPr>
        <p:txBody>
          <a:bodyPr wrap="square">
            <a:spAutoFit/>
          </a:bodyPr>
          <a:lstStyle/>
          <a:p>
            <a:r>
              <a:rPr lang="ru-RU" dirty="0">
                <a:solidFill>
                  <a:srgbClr val="002060"/>
                </a:solidFill>
              </a:rPr>
              <a:t>Девушка получает в наследство от отца малахитовую шкатулку. Драгоценности в шкатулке оказываются волшебными, они превращают девушку в ещё одну Хозяйку Медной Горы.</a:t>
            </a:r>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два.jpg"/>
          <p:cNvPicPr>
            <a:picLocks noGrp="1" noChangeAspect="1"/>
          </p:cNvPicPr>
          <p:nvPr>
            <p:ph idx="1"/>
          </p:nvPr>
        </p:nvPicPr>
        <p:blipFill>
          <a:blip r:embed="rId2" cstate="print"/>
          <a:srcRect l="22165" t="6364" r="13356" b="14086"/>
          <a:stretch>
            <a:fillRect/>
          </a:stretch>
        </p:blipFill>
        <p:spPr>
          <a:xfrm>
            <a:off x="1547664" y="1412776"/>
            <a:ext cx="2448272" cy="3825425"/>
          </a:xfrm>
        </p:spPr>
      </p:pic>
      <p:sp>
        <p:nvSpPr>
          <p:cNvPr id="5" name="TextBox 4"/>
          <p:cNvSpPr txBox="1"/>
          <p:nvPr/>
        </p:nvSpPr>
        <p:spPr>
          <a:xfrm>
            <a:off x="1907704" y="692696"/>
            <a:ext cx="1443024" cy="584775"/>
          </a:xfrm>
          <a:prstGeom prst="rect">
            <a:avLst/>
          </a:prstGeom>
          <a:noFill/>
        </p:spPr>
        <p:txBody>
          <a:bodyPr wrap="none" rtlCol="0">
            <a:spAutoFit/>
          </a:bodyPr>
          <a:lstStyle/>
          <a:p>
            <a:r>
              <a:rPr lang="ru-RU" sz="3200" b="1" i="1" dirty="0" smtClean="0">
                <a:solidFill>
                  <a:srgbClr val="002060"/>
                </a:solidFill>
                <a:effectLst>
                  <a:outerShdw blurRad="38100" dist="38100" dir="2700000" algn="tl">
                    <a:srgbClr val="000000">
                      <a:alpha val="43137"/>
                    </a:srgbClr>
                  </a:outerShdw>
                </a:effectLst>
              </a:rPr>
              <a:t>75 лет</a:t>
            </a:r>
            <a:endParaRPr lang="ru-RU" sz="3200" b="1" i="1" dirty="0">
              <a:solidFill>
                <a:srgbClr val="002060"/>
              </a:solidFill>
              <a:effectLst>
                <a:outerShdw blurRad="38100" dist="38100" dir="2700000" algn="tl">
                  <a:srgbClr val="000000">
                    <a:alpha val="43137"/>
                  </a:srgbClr>
                </a:outerShdw>
              </a:effectLst>
            </a:endParaRPr>
          </a:p>
        </p:txBody>
      </p:sp>
      <p:sp>
        <p:nvSpPr>
          <p:cNvPr id="6" name="TextBox 5"/>
          <p:cNvSpPr txBox="1"/>
          <p:nvPr/>
        </p:nvSpPr>
        <p:spPr>
          <a:xfrm>
            <a:off x="2267744" y="5301208"/>
            <a:ext cx="1720343" cy="584775"/>
          </a:xfrm>
          <a:prstGeom prst="rect">
            <a:avLst/>
          </a:prstGeom>
          <a:noFill/>
        </p:spPr>
        <p:txBody>
          <a:bodyPr wrap="none" rtlCol="0">
            <a:spAutoFit/>
          </a:bodyPr>
          <a:lstStyle/>
          <a:p>
            <a:r>
              <a:rPr lang="ru-RU" sz="3200" b="1" i="1" dirty="0" smtClean="0">
                <a:solidFill>
                  <a:srgbClr val="002060"/>
                </a:solidFill>
                <a:effectLst>
                  <a:outerShdw blurRad="38100" dist="38100" dir="2700000" algn="tl">
                    <a:srgbClr val="000000">
                      <a:alpha val="43137"/>
                    </a:srgbClr>
                  </a:outerShdw>
                </a:effectLst>
              </a:rPr>
              <a:t>1944 год</a:t>
            </a:r>
            <a:endParaRPr lang="ru-RU" sz="3200" b="1" i="1" dirty="0">
              <a:solidFill>
                <a:srgbClr val="002060"/>
              </a:solidFill>
              <a:effectLst>
                <a:outerShdw blurRad="38100" dist="38100" dir="2700000" algn="tl">
                  <a:srgbClr val="000000">
                    <a:alpha val="43137"/>
                  </a:srgbClr>
                </a:outerShdw>
              </a:effectLst>
            </a:endParaRPr>
          </a:p>
        </p:txBody>
      </p:sp>
      <p:sp>
        <p:nvSpPr>
          <p:cNvPr id="7" name="Прямоугольник 6"/>
          <p:cNvSpPr/>
          <p:nvPr/>
        </p:nvSpPr>
        <p:spPr>
          <a:xfrm>
            <a:off x="4572000" y="1772816"/>
            <a:ext cx="4176464" cy="2585323"/>
          </a:xfrm>
          <a:prstGeom prst="rect">
            <a:avLst/>
          </a:prstGeom>
        </p:spPr>
        <p:txBody>
          <a:bodyPr wrap="square">
            <a:spAutoFit/>
          </a:bodyPr>
          <a:lstStyle/>
          <a:p>
            <a:r>
              <a:rPr lang="ru-RU" dirty="0">
                <a:solidFill>
                  <a:srgbClr val="002060"/>
                </a:solidFill>
              </a:rPr>
              <a:t>В романе рассказывается о жизни Александра (Сани) Григорьева из провинциального города Энска, который с честью проходит через испытания беспризорности, взросления и войны, чтобы в конце концов завоевать сердце любимой девушки и разгадать загадку, с которой оказывается тесно связана их судьба.</a:t>
            </a:r>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барто.jpg"/>
          <p:cNvPicPr>
            <a:picLocks noGrp="1" noChangeAspect="1"/>
          </p:cNvPicPr>
          <p:nvPr>
            <p:ph idx="1"/>
          </p:nvPr>
        </p:nvPicPr>
        <p:blipFill>
          <a:blip r:embed="rId2" cstate="print"/>
          <a:stretch>
            <a:fillRect/>
          </a:stretch>
        </p:blipFill>
        <p:spPr>
          <a:xfrm>
            <a:off x="1619672" y="1700808"/>
            <a:ext cx="2265040" cy="3465511"/>
          </a:xfrm>
        </p:spPr>
      </p:pic>
      <p:sp>
        <p:nvSpPr>
          <p:cNvPr id="5" name="TextBox 4"/>
          <p:cNvSpPr txBox="1"/>
          <p:nvPr/>
        </p:nvSpPr>
        <p:spPr>
          <a:xfrm>
            <a:off x="2051720" y="764704"/>
            <a:ext cx="1443024" cy="584775"/>
          </a:xfrm>
          <a:prstGeom prst="rect">
            <a:avLst/>
          </a:prstGeom>
          <a:noFill/>
        </p:spPr>
        <p:txBody>
          <a:bodyPr wrap="none" rtlCol="0">
            <a:spAutoFit/>
          </a:bodyPr>
          <a:lstStyle/>
          <a:p>
            <a:r>
              <a:rPr lang="ru-RU" sz="3200" b="1" i="1" dirty="0" smtClean="0">
                <a:solidFill>
                  <a:srgbClr val="002060"/>
                </a:solidFill>
                <a:effectLst>
                  <a:outerShdw blurRad="38100" dist="38100" dir="2700000" algn="tl">
                    <a:srgbClr val="000000">
                      <a:alpha val="43137"/>
                    </a:srgbClr>
                  </a:outerShdw>
                </a:effectLst>
              </a:rPr>
              <a:t>70 лет</a:t>
            </a:r>
            <a:endParaRPr lang="ru-RU" sz="3200" b="1" i="1" dirty="0">
              <a:solidFill>
                <a:srgbClr val="002060"/>
              </a:solidFill>
              <a:effectLst>
                <a:outerShdw blurRad="38100" dist="38100" dir="2700000" algn="tl">
                  <a:srgbClr val="000000">
                    <a:alpha val="43137"/>
                  </a:srgbClr>
                </a:outerShdw>
              </a:effectLst>
            </a:endParaRPr>
          </a:p>
        </p:txBody>
      </p:sp>
      <p:sp>
        <p:nvSpPr>
          <p:cNvPr id="7" name="TextBox 6"/>
          <p:cNvSpPr txBox="1"/>
          <p:nvPr/>
        </p:nvSpPr>
        <p:spPr>
          <a:xfrm>
            <a:off x="2267744" y="5229200"/>
            <a:ext cx="1720343" cy="584775"/>
          </a:xfrm>
          <a:prstGeom prst="rect">
            <a:avLst/>
          </a:prstGeom>
          <a:noFill/>
        </p:spPr>
        <p:txBody>
          <a:bodyPr wrap="none" rtlCol="0">
            <a:spAutoFit/>
          </a:bodyPr>
          <a:lstStyle/>
          <a:p>
            <a:r>
              <a:rPr lang="ru-RU" sz="3200" b="1" i="1" dirty="0" smtClean="0">
                <a:solidFill>
                  <a:srgbClr val="002060"/>
                </a:solidFill>
                <a:effectLst>
                  <a:outerShdw blurRad="38100" dist="38100" dir="2700000" algn="tl">
                    <a:srgbClr val="000000">
                      <a:alpha val="43137"/>
                    </a:srgbClr>
                  </a:outerShdw>
                </a:effectLst>
              </a:rPr>
              <a:t>1949 год</a:t>
            </a:r>
            <a:endParaRPr lang="ru-RU" sz="3200" b="1" i="1" dirty="0">
              <a:solidFill>
                <a:srgbClr val="002060"/>
              </a:solidFill>
              <a:effectLst>
                <a:outerShdw blurRad="38100" dist="38100" dir="2700000" algn="tl">
                  <a:srgbClr val="000000">
                    <a:alpha val="43137"/>
                  </a:srgbClr>
                </a:outerShdw>
              </a:effectLst>
            </a:endParaRPr>
          </a:p>
        </p:txBody>
      </p:sp>
      <p:sp>
        <p:nvSpPr>
          <p:cNvPr id="8" name="Прямоугольник 7"/>
          <p:cNvSpPr/>
          <p:nvPr/>
        </p:nvSpPr>
        <p:spPr>
          <a:xfrm>
            <a:off x="5076056" y="692696"/>
            <a:ext cx="4572000" cy="5262979"/>
          </a:xfrm>
          <a:prstGeom prst="rect">
            <a:avLst/>
          </a:prstGeom>
        </p:spPr>
        <p:txBody>
          <a:bodyPr>
            <a:spAutoFit/>
          </a:bodyPr>
          <a:lstStyle/>
          <a:p>
            <a:r>
              <a:rPr lang="ru-RU" sz="1600" dirty="0">
                <a:solidFill>
                  <a:srgbClr val="002060"/>
                </a:solidFill>
              </a:rPr>
              <a:t>Дело было в январе,</a:t>
            </a:r>
            <a:br>
              <a:rPr lang="ru-RU" sz="1600" dirty="0">
                <a:solidFill>
                  <a:srgbClr val="002060"/>
                </a:solidFill>
              </a:rPr>
            </a:br>
            <a:r>
              <a:rPr lang="ru-RU" sz="1600" dirty="0">
                <a:solidFill>
                  <a:srgbClr val="002060"/>
                </a:solidFill>
              </a:rPr>
              <a:t>Стояла ёлка на горе,</a:t>
            </a:r>
            <a:br>
              <a:rPr lang="ru-RU" sz="1600" dirty="0">
                <a:solidFill>
                  <a:srgbClr val="002060"/>
                </a:solidFill>
              </a:rPr>
            </a:br>
            <a:r>
              <a:rPr lang="ru-RU" sz="1600" dirty="0">
                <a:solidFill>
                  <a:srgbClr val="002060"/>
                </a:solidFill>
              </a:rPr>
              <a:t>А возле этой ёлки</a:t>
            </a:r>
            <a:br>
              <a:rPr lang="ru-RU" sz="1600" dirty="0">
                <a:solidFill>
                  <a:srgbClr val="002060"/>
                </a:solidFill>
              </a:rPr>
            </a:br>
            <a:r>
              <a:rPr lang="ru-RU" sz="1600" dirty="0">
                <a:solidFill>
                  <a:srgbClr val="002060"/>
                </a:solidFill>
              </a:rPr>
              <a:t>Бродили злые волки.</a:t>
            </a:r>
          </a:p>
          <a:p>
            <a:r>
              <a:rPr lang="ru-RU" sz="1600" dirty="0">
                <a:solidFill>
                  <a:srgbClr val="002060"/>
                </a:solidFill>
              </a:rPr>
              <a:t>Вот как-то раз,</a:t>
            </a:r>
            <a:br>
              <a:rPr lang="ru-RU" sz="1600" dirty="0">
                <a:solidFill>
                  <a:srgbClr val="002060"/>
                </a:solidFill>
              </a:rPr>
            </a:br>
            <a:r>
              <a:rPr lang="ru-RU" sz="1600" dirty="0">
                <a:solidFill>
                  <a:srgbClr val="002060"/>
                </a:solidFill>
              </a:rPr>
              <a:t>Ночной порой,</a:t>
            </a:r>
            <a:br>
              <a:rPr lang="ru-RU" sz="1600" dirty="0">
                <a:solidFill>
                  <a:srgbClr val="002060"/>
                </a:solidFill>
              </a:rPr>
            </a:br>
            <a:r>
              <a:rPr lang="ru-RU" sz="1600" dirty="0">
                <a:solidFill>
                  <a:srgbClr val="002060"/>
                </a:solidFill>
              </a:rPr>
              <a:t>Когда в лесу так тихо,</a:t>
            </a:r>
            <a:br>
              <a:rPr lang="ru-RU" sz="1600" dirty="0">
                <a:solidFill>
                  <a:srgbClr val="002060"/>
                </a:solidFill>
              </a:rPr>
            </a:br>
            <a:r>
              <a:rPr lang="ru-RU" sz="1600" dirty="0">
                <a:solidFill>
                  <a:srgbClr val="002060"/>
                </a:solidFill>
              </a:rPr>
              <a:t>Встречают волка под горой</a:t>
            </a:r>
            <a:br>
              <a:rPr lang="ru-RU" sz="1600" dirty="0">
                <a:solidFill>
                  <a:srgbClr val="002060"/>
                </a:solidFill>
              </a:rPr>
            </a:br>
            <a:r>
              <a:rPr lang="ru-RU" sz="1600" dirty="0">
                <a:solidFill>
                  <a:srgbClr val="002060"/>
                </a:solidFill>
              </a:rPr>
              <a:t>Зайчата и зайчиха.</a:t>
            </a:r>
          </a:p>
          <a:p>
            <a:r>
              <a:rPr lang="ru-RU" sz="1600" dirty="0">
                <a:solidFill>
                  <a:srgbClr val="002060"/>
                </a:solidFill>
              </a:rPr>
              <a:t>Кому охота в Новый год</a:t>
            </a:r>
            <a:br>
              <a:rPr lang="ru-RU" sz="1600" dirty="0">
                <a:solidFill>
                  <a:srgbClr val="002060"/>
                </a:solidFill>
              </a:rPr>
            </a:br>
            <a:r>
              <a:rPr lang="ru-RU" sz="1600" dirty="0">
                <a:solidFill>
                  <a:srgbClr val="002060"/>
                </a:solidFill>
              </a:rPr>
              <a:t>Попасться в лапы волку!</a:t>
            </a:r>
            <a:br>
              <a:rPr lang="ru-RU" sz="1600" dirty="0">
                <a:solidFill>
                  <a:srgbClr val="002060"/>
                </a:solidFill>
              </a:rPr>
            </a:br>
            <a:r>
              <a:rPr lang="ru-RU" sz="1600" dirty="0">
                <a:solidFill>
                  <a:srgbClr val="002060"/>
                </a:solidFill>
              </a:rPr>
              <a:t>Зайчата бросились вперед</a:t>
            </a:r>
            <a:br>
              <a:rPr lang="ru-RU" sz="1600" dirty="0">
                <a:solidFill>
                  <a:srgbClr val="002060"/>
                </a:solidFill>
              </a:rPr>
            </a:br>
            <a:r>
              <a:rPr lang="ru-RU" sz="1600" dirty="0">
                <a:solidFill>
                  <a:srgbClr val="002060"/>
                </a:solidFill>
              </a:rPr>
              <a:t>И прыгнули на ёлку.</a:t>
            </a:r>
          </a:p>
          <a:p>
            <a:r>
              <a:rPr lang="ru-RU" sz="1600" dirty="0">
                <a:solidFill>
                  <a:srgbClr val="002060"/>
                </a:solidFill>
              </a:rPr>
              <a:t>Они прижали ушки,</a:t>
            </a:r>
            <a:br>
              <a:rPr lang="ru-RU" sz="1600" dirty="0">
                <a:solidFill>
                  <a:srgbClr val="002060"/>
                </a:solidFill>
              </a:rPr>
            </a:br>
            <a:r>
              <a:rPr lang="ru-RU" sz="1600" dirty="0">
                <a:solidFill>
                  <a:srgbClr val="002060"/>
                </a:solidFill>
              </a:rPr>
              <a:t>Повисли, как игрушки.</a:t>
            </a:r>
          </a:p>
          <a:p>
            <a:r>
              <a:rPr lang="ru-RU" sz="1600" dirty="0">
                <a:solidFill>
                  <a:srgbClr val="002060"/>
                </a:solidFill>
              </a:rPr>
              <a:t>Десять маленьких зайчат</a:t>
            </a:r>
            <a:br>
              <a:rPr lang="ru-RU" sz="1600" dirty="0">
                <a:solidFill>
                  <a:srgbClr val="002060"/>
                </a:solidFill>
              </a:rPr>
            </a:br>
            <a:r>
              <a:rPr lang="ru-RU" sz="1600" dirty="0">
                <a:solidFill>
                  <a:srgbClr val="002060"/>
                </a:solidFill>
              </a:rPr>
              <a:t>Висят на ёлке и молчат.</a:t>
            </a:r>
            <a:br>
              <a:rPr lang="ru-RU" sz="1600" dirty="0">
                <a:solidFill>
                  <a:srgbClr val="002060"/>
                </a:solidFill>
              </a:rPr>
            </a:br>
            <a:r>
              <a:rPr lang="ru-RU" sz="1600" dirty="0">
                <a:solidFill>
                  <a:srgbClr val="002060"/>
                </a:solidFill>
              </a:rPr>
              <a:t>Обманули волка.</a:t>
            </a:r>
            <a:br>
              <a:rPr lang="ru-RU" sz="1600" dirty="0">
                <a:solidFill>
                  <a:srgbClr val="002060"/>
                </a:solidFill>
              </a:rPr>
            </a:br>
            <a:r>
              <a:rPr lang="ru-RU" sz="1600" dirty="0">
                <a:solidFill>
                  <a:srgbClr val="002060"/>
                </a:solidFill>
              </a:rPr>
              <a:t>Дело было в январе,—</a:t>
            </a:r>
            <a:br>
              <a:rPr lang="ru-RU" sz="1600" dirty="0">
                <a:solidFill>
                  <a:srgbClr val="002060"/>
                </a:solidFill>
              </a:rPr>
            </a:br>
            <a:r>
              <a:rPr lang="ru-RU" sz="1600" dirty="0">
                <a:solidFill>
                  <a:srgbClr val="002060"/>
                </a:solidFill>
              </a:rPr>
              <a:t>Подумал он, что на горе</a:t>
            </a:r>
            <a:br>
              <a:rPr lang="ru-RU" sz="1600" dirty="0">
                <a:solidFill>
                  <a:srgbClr val="002060"/>
                </a:solidFill>
              </a:rPr>
            </a:br>
            <a:r>
              <a:rPr lang="ru-RU" sz="1600" dirty="0">
                <a:solidFill>
                  <a:srgbClr val="002060"/>
                </a:solidFill>
              </a:rPr>
              <a:t>Украшенная ёлка.</a:t>
            </a:r>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55095">
            <a:off x="827584" y="900009"/>
            <a:ext cx="4032448" cy="584775"/>
          </a:xfrm>
          <a:prstGeom prst="rect">
            <a:avLst/>
          </a:prstGeom>
          <a:noFill/>
        </p:spPr>
        <p:txBody>
          <a:bodyPr wrap="none" rtlCol="0">
            <a:prstTxWarp prst="textArchUp">
              <a:avLst>
                <a:gd name="adj" fmla="val 11193319"/>
              </a:avLst>
            </a:prstTxWarp>
            <a:spAutoFit/>
          </a:bodyPr>
          <a:lstStyle/>
          <a:p>
            <a:r>
              <a:rPr lang="ru-RU" sz="3200" b="1" i="1" dirty="0" smtClean="0">
                <a:solidFill>
                  <a:srgbClr val="002060"/>
                </a:solidFill>
                <a:effectLst>
                  <a:outerShdw blurRad="38100" dist="38100" dir="2700000" algn="tl">
                    <a:srgbClr val="000000">
                      <a:alpha val="43137"/>
                    </a:srgbClr>
                  </a:outerShdw>
                </a:effectLst>
              </a:rPr>
              <a:t>Список литературы</a:t>
            </a:r>
            <a:endParaRPr lang="ru-RU" sz="3200" b="1" i="1" dirty="0">
              <a:solidFill>
                <a:srgbClr val="002060"/>
              </a:solidFill>
              <a:effectLst>
                <a:outerShdw blurRad="38100" dist="38100" dir="2700000" algn="tl">
                  <a:srgbClr val="000000">
                    <a:alpha val="43137"/>
                  </a:srgbClr>
                </a:outerShdw>
              </a:effectLst>
            </a:endParaRPr>
          </a:p>
        </p:txBody>
      </p:sp>
      <p:sp>
        <p:nvSpPr>
          <p:cNvPr id="6" name="Прямоугольник 5"/>
          <p:cNvSpPr/>
          <p:nvPr/>
        </p:nvSpPr>
        <p:spPr>
          <a:xfrm>
            <a:off x="644400" y="1291592"/>
            <a:ext cx="3816424" cy="4708981"/>
          </a:xfrm>
          <a:prstGeom prst="rect">
            <a:avLst/>
          </a:prstGeom>
        </p:spPr>
        <p:txBody>
          <a:bodyPr wrap="square">
            <a:spAutoFit/>
          </a:bodyPr>
          <a:lstStyle/>
          <a:p>
            <a:pPr algn="just"/>
            <a:r>
              <a:rPr lang="ru-RU" sz="1500" dirty="0" smtClean="0">
                <a:solidFill>
                  <a:srgbClr val="C00000"/>
                </a:solidFill>
              </a:rPr>
              <a:t>1. Мольер</a:t>
            </a:r>
            <a:r>
              <a:rPr lang="ru-RU" sz="1500" dirty="0">
                <a:solidFill>
                  <a:srgbClr val="C00000"/>
                </a:solidFill>
              </a:rPr>
              <a:t>, Ж.Б</a:t>
            </a:r>
            <a:r>
              <a:rPr lang="ru-RU" sz="1500" dirty="0" smtClean="0">
                <a:solidFill>
                  <a:srgbClr val="C00000"/>
                </a:solidFill>
              </a:rPr>
              <a:t>. </a:t>
            </a:r>
            <a:r>
              <a:rPr lang="ru-RU" sz="1500" dirty="0">
                <a:solidFill>
                  <a:srgbClr val="C00000"/>
                </a:solidFill>
              </a:rPr>
              <a:t>Комедии : пер. с фр. / Ж. Б. Мольер. - Москва : Детская литература, 1999. - 296 с. (Шифр: 84 </a:t>
            </a:r>
            <a:r>
              <a:rPr lang="ru-RU" sz="1500" dirty="0" smtClean="0">
                <a:solidFill>
                  <a:srgbClr val="C00000"/>
                </a:solidFill>
              </a:rPr>
              <a:t>М 763)</a:t>
            </a:r>
          </a:p>
          <a:p>
            <a:pPr algn="just"/>
            <a:r>
              <a:rPr lang="ru-RU" sz="1500" dirty="0" smtClean="0">
                <a:solidFill>
                  <a:srgbClr val="C00000"/>
                </a:solidFill>
              </a:rPr>
              <a:t>2. Дефо</a:t>
            </a:r>
            <a:r>
              <a:rPr lang="ru-RU" sz="1500" dirty="0">
                <a:solidFill>
                  <a:srgbClr val="C00000"/>
                </a:solidFill>
              </a:rPr>
              <a:t>, Д</a:t>
            </a:r>
            <a:r>
              <a:rPr lang="ru-RU" sz="1500" dirty="0" smtClean="0">
                <a:solidFill>
                  <a:srgbClr val="C00000"/>
                </a:solidFill>
              </a:rPr>
              <a:t>. Робинзон </a:t>
            </a:r>
            <a:r>
              <a:rPr lang="ru-RU" sz="1500" dirty="0">
                <a:solidFill>
                  <a:srgbClr val="C00000"/>
                </a:solidFill>
              </a:rPr>
              <a:t>Крузо. Молль Флендерс. Дневник Чумного Года : </a:t>
            </a:r>
            <a:r>
              <a:rPr lang="ru-RU" sz="1500" dirty="0" smtClean="0">
                <a:solidFill>
                  <a:srgbClr val="C00000"/>
                </a:solidFill>
              </a:rPr>
              <a:t>романы : пер. </a:t>
            </a:r>
            <a:r>
              <a:rPr lang="ru-RU" sz="1500" dirty="0">
                <a:solidFill>
                  <a:srgbClr val="C00000"/>
                </a:solidFill>
              </a:rPr>
              <a:t>с англ. / Д. Дефо. - </a:t>
            </a:r>
            <a:r>
              <a:rPr lang="ru-RU" sz="1500" dirty="0" smtClean="0">
                <a:solidFill>
                  <a:srgbClr val="C00000"/>
                </a:solidFill>
              </a:rPr>
              <a:t>Москва </a:t>
            </a:r>
            <a:r>
              <a:rPr lang="ru-RU" sz="1500" dirty="0">
                <a:solidFill>
                  <a:srgbClr val="C00000"/>
                </a:solidFill>
              </a:rPr>
              <a:t>: НФ "Пушкинская </a:t>
            </a:r>
            <a:r>
              <a:rPr lang="ru-RU" sz="1500" dirty="0" smtClean="0">
                <a:solidFill>
                  <a:srgbClr val="C00000"/>
                </a:solidFill>
              </a:rPr>
              <a:t>б-ка« : АСТ</a:t>
            </a:r>
            <a:r>
              <a:rPr lang="ru-RU" sz="1500" dirty="0">
                <a:solidFill>
                  <a:srgbClr val="C00000"/>
                </a:solidFill>
              </a:rPr>
              <a:t>, 2002. </a:t>
            </a:r>
            <a:r>
              <a:rPr lang="ru-RU" sz="1500" dirty="0" smtClean="0">
                <a:solidFill>
                  <a:srgbClr val="C00000"/>
                </a:solidFill>
              </a:rPr>
              <a:t>– 843 с</a:t>
            </a:r>
            <a:r>
              <a:rPr lang="ru-RU" sz="1500" dirty="0">
                <a:solidFill>
                  <a:srgbClr val="C00000"/>
                </a:solidFill>
              </a:rPr>
              <a:t>. (Шифр: 84 </a:t>
            </a:r>
            <a:r>
              <a:rPr lang="ru-RU" sz="1500" dirty="0" smtClean="0">
                <a:solidFill>
                  <a:srgbClr val="C00000"/>
                </a:solidFill>
              </a:rPr>
              <a:t>Д 393)</a:t>
            </a:r>
          </a:p>
          <a:p>
            <a:pPr algn="just"/>
            <a:r>
              <a:rPr lang="ru-RU" sz="1500" dirty="0" smtClean="0">
                <a:solidFill>
                  <a:srgbClr val="C00000"/>
                </a:solidFill>
              </a:rPr>
              <a:t>3. Фонвизин, Д. И. Комедии / Д. И. Фонвизин. – Ленинград </a:t>
            </a:r>
            <a:r>
              <a:rPr lang="ru-RU" sz="1500" dirty="0">
                <a:solidFill>
                  <a:srgbClr val="C00000"/>
                </a:solidFill>
              </a:rPr>
              <a:t>: Детская литература, </a:t>
            </a:r>
            <a:r>
              <a:rPr lang="ru-RU" sz="1500" dirty="0" smtClean="0">
                <a:solidFill>
                  <a:srgbClr val="C00000"/>
                </a:solidFill>
              </a:rPr>
              <a:t>1976. – 160 с. (Шифр: 84 Ф 77)</a:t>
            </a:r>
            <a:endParaRPr lang="ru-RU" sz="1500" dirty="0" smtClean="0">
              <a:solidFill>
                <a:srgbClr val="C00000"/>
              </a:solidFill>
            </a:endParaRPr>
          </a:p>
          <a:p>
            <a:pPr algn="just"/>
            <a:r>
              <a:rPr lang="ru-RU" sz="1500" dirty="0" smtClean="0">
                <a:solidFill>
                  <a:srgbClr val="C00000"/>
                </a:solidFill>
              </a:rPr>
              <a:t>4. Скотт, В. Айвенго : роман / В. Скотт. – Москва : Правда, 1980. – 400 с. (Шифр: 84 С 449)</a:t>
            </a:r>
          </a:p>
          <a:p>
            <a:pPr algn="just"/>
            <a:r>
              <a:rPr lang="ru-RU" sz="1500" dirty="0" smtClean="0">
                <a:solidFill>
                  <a:srgbClr val="C00000"/>
                </a:solidFill>
              </a:rPr>
              <a:t>5. Пушкин, А. С. Стихотворения. Поэмы / А. С. Пушкин.</a:t>
            </a:r>
            <a:r>
              <a:rPr lang="ru-RU" sz="1500" dirty="0">
                <a:solidFill>
                  <a:srgbClr val="C00000"/>
                </a:solidFill>
              </a:rPr>
              <a:t> </a:t>
            </a:r>
            <a:r>
              <a:rPr lang="ru-RU" sz="1500" dirty="0" smtClean="0">
                <a:solidFill>
                  <a:srgbClr val="C00000"/>
                </a:solidFill>
              </a:rPr>
              <a:t>– </a:t>
            </a:r>
            <a:r>
              <a:rPr lang="ru-RU" sz="1500" dirty="0">
                <a:solidFill>
                  <a:srgbClr val="C00000"/>
                </a:solidFill>
              </a:rPr>
              <a:t>Москва : Правда, </a:t>
            </a:r>
            <a:r>
              <a:rPr lang="ru-RU" sz="1500" dirty="0" smtClean="0">
                <a:solidFill>
                  <a:srgbClr val="C00000"/>
                </a:solidFill>
              </a:rPr>
              <a:t>1984. </a:t>
            </a:r>
            <a:r>
              <a:rPr lang="ru-RU" sz="1500" dirty="0">
                <a:solidFill>
                  <a:srgbClr val="C00000"/>
                </a:solidFill>
              </a:rPr>
              <a:t>– </a:t>
            </a:r>
            <a:r>
              <a:rPr lang="ru-RU" sz="1500" dirty="0" smtClean="0">
                <a:solidFill>
                  <a:srgbClr val="C00000"/>
                </a:solidFill>
              </a:rPr>
              <a:t>496 </a:t>
            </a:r>
            <a:r>
              <a:rPr lang="ru-RU" sz="1500" dirty="0">
                <a:solidFill>
                  <a:srgbClr val="C00000"/>
                </a:solidFill>
              </a:rPr>
              <a:t>с</a:t>
            </a:r>
            <a:r>
              <a:rPr lang="ru-RU" sz="1500" dirty="0" smtClean="0">
                <a:solidFill>
                  <a:srgbClr val="C00000"/>
                </a:solidFill>
              </a:rPr>
              <a:t>. (Шифр: 84 П 913)</a:t>
            </a:r>
          </a:p>
          <a:p>
            <a:pPr algn="just"/>
            <a:r>
              <a:rPr lang="ru-RU" sz="1500" dirty="0" smtClean="0">
                <a:solidFill>
                  <a:srgbClr val="C00000"/>
                </a:solidFill>
              </a:rPr>
              <a:t>6. Ершов, П. П. Конек-горбунок / П. П. Ершов. - </a:t>
            </a:r>
            <a:r>
              <a:rPr lang="ru-RU" sz="1500" dirty="0">
                <a:solidFill>
                  <a:srgbClr val="C00000"/>
                </a:solidFill>
              </a:rPr>
              <a:t>Москва : Детская </a:t>
            </a:r>
            <a:r>
              <a:rPr lang="ru-RU" sz="1500" dirty="0" smtClean="0">
                <a:solidFill>
                  <a:srgbClr val="C00000"/>
                </a:solidFill>
              </a:rPr>
              <a:t>литература, 1986. – 143 с. (Шифр: 84 Е 804)</a:t>
            </a:r>
            <a:endParaRPr lang="ru-RU" sz="1500" dirty="0">
              <a:solidFill>
                <a:srgbClr val="C00000"/>
              </a:solidFill>
            </a:endParaRPr>
          </a:p>
        </p:txBody>
      </p:sp>
      <p:sp>
        <p:nvSpPr>
          <p:cNvPr id="7" name="Прямоугольник 6"/>
          <p:cNvSpPr/>
          <p:nvPr/>
        </p:nvSpPr>
        <p:spPr>
          <a:xfrm rot="21421862">
            <a:off x="4562994" y="925916"/>
            <a:ext cx="4138304" cy="5170646"/>
          </a:xfrm>
          <a:prstGeom prst="rect">
            <a:avLst/>
          </a:prstGeom>
        </p:spPr>
        <p:txBody>
          <a:bodyPr wrap="square">
            <a:spAutoFit/>
          </a:bodyPr>
          <a:lstStyle/>
          <a:p>
            <a:pPr algn="just"/>
            <a:r>
              <a:rPr lang="ru-RU" sz="1500" dirty="0">
                <a:solidFill>
                  <a:srgbClr val="C00000"/>
                </a:solidFill>
              </a:rPr>
              <a:t>7. Дюма, А. Три мушкетера : роман : пер. с фр. / А. Дюма. - Москва : АСТ : НФ "Пушкинская б-ка", 2004. – 739 с. (Шифр: 84 Д 96)</a:t>
            </a:r>
          </a:p>
          <a:p>
            <a:pPr algn="just"/>
            <a:r>
              <a:rPr lang="ru-RU" sz="1500" dirty="0">
                <a:solidFill>
                  <a:srgbClr val="C00000"/>
                </a:solidFill>
              </a:rPr>
              <a:t>8. Островский А.Н. Гроза. Бесприданница / А. Н. Островский. - Москва : АСТ, 2007. - 172 с.  (Шифр: 84 О-777)</a:t>
            </a:r>
          </a:p>
          <a:p>
            <a:pPr algn="just"/>
            <a:r>
              <a:rPr lang="ru-RU" sz="1500" dirty="0">
                <a:solidFill>
                  <a:srgbClr val="C00000"/>
                </a:solidFill>
              </a:rPr>
              <a:t>9. Толстой, Л.Н. Война и мир : роман : в 2 кн. / Л. Н. Толстой. - Москва : АСТ, 2009. - 733с. (Шифр: 84 Т 53)</a:t>
            </a:r>
          </a:p>
          <a:p>
            <a:pPr algn="just"/>
            <a:r>
              <a:rPr lang="ru-RU" sz="1500" dirty="0">
                <a:solidFill>
                  <a:srgbClr val="C00000"/>
                </a:solidFill>
              </a:rPr>
              <a:t>10. Ахматова А.А. Лирика / А. А. Ахматова. - Москва : Эксмо, 2007. - 384 с. (Шифр: 84 А 954)</a:t>
            </a:r>
          </a:p>
          <a:p>
            <a:pPr algn="just"/>
            <a:r>
              <a:rPr lang="ru-RU" sz="1500" dirty="0">
                <a:solidFill>
                  <a:srgbClr val="C00000"/>
                </a:solidFill>
              </a:rPr>
              <a:t>11. Олеша, Ю.К. Три толстяка / Ю. К. Олеша. - Москва : Детская литература, 2002. – 187 с. (Шифр: 84 О 538)</a:t>
            </a:r>
          </a:p>
          <a:p>
            <a:pPr algn="just"/>
            <a:r>
              <a:rPr lang="ru-RU" sz="1500" dirty="0">
                <a:solidFill>
                  <a:srgbClr val="C00000"/>
                </a:solidFill>
              </a:rPr>
              <a:t>12. </a:t>
            </a:r>
            <a:r>
              <a:rPr lang="ru-RU" sz="1500" dirty="0" smtClean="0">
                <a:solidFill>
                  <a:srgbClr val="C00000"/>
                </a:solidFill>
              </a:rPr>
              <a:t>Бажов, П. П. Уральские сказки / П. П. Бажов. – Москва : Московский рабочий, 1976. – 440 с. (Шифр: 84 Б 16)</a:t>
            </a:r>
            <a:endParaRPr lang="ru-RU" sz="1500" dirty="0">
              <a:solidFill>
                <a:srgbClr val="C00000"/>
              </a:solidFill>
            </a:endParaRPr>
          </a:p>
          <a:p>
            <a:pPr algn="just"/>
            <a:r>
              <a:rPr lang="ru-RU" sz="1500" dirty="0">
                <a:solidFill>
                  <a:srgbClr val="C00000"/>
                </a:solidFill>
              </a:rPr>
              <a:t>13. Каверин, В.А. Два капитана : роман / В. А. Каверин. - Москва : ЭКСМО, 2009. – 672 с. (Шифр: 84 К 125)</a:t>
            </a:r>
          </a:p>
          <a:p>
            <a:pPr algn="just"/>
            <a:r>
              <a:rPr lang="ru-RU" sz="1500" dirty="0">
                <a:solidFill>
                  <a:srgbClr val="C00000"/>
                </a:solidFill>
              </a:rPr>
              <a:t>14. Барто, А. Стихи / А. Барто. - Москва : Омега, 2001. – 189 с. (Шифр: 84 Б 264)</a:t>
            </a:r>
            <a:endParaRPr lang="ru-RU" sz="1500"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мольер.jpg"/>
          <p:cNvPicPr>
            <a:picLocks noGrp="1" noChangeAspect="1"/>
          </p:cNvPicPr>
          <p:nvPr>
            <p:ph idx="1"/>
          </p:nvPr>
        </p:nvPicPr>
        <p:blipFill>
          <a:blip r:embed="rId2" cstate="print"/>
          <a:srcRect l="15221" t="9546" r="16287" b="4540"/>
          <a:stretch>
            <a:fillRect/>
          </a:stretch>
        </p:blipFill>
        <p:spPr>
          <a:xfrm>
            <a:off x="1403648" y="1412776"/>
            <a:ext cx="2592288" cy="3888432"/>
          </a:xfrm>
        </p:spPr>
      </p:pic>
      <p:sp>
        <p:nvSpPr>
          <p:cNvPr id="5" name="TextBox 4"/>
          <p:cNvSpPr txBox="1"/>
          <p:nvPr/>
        </p:nvSpPr>
        <p:spPr>
          <a:xfrm>
            <a:off x="1907704" y="692696"/>
            <a:ext cx="1944216" cy="584775"/>
          </a:xfrm>
          <a:prstGeom prst="rect">
            <a:avLst/>
          </a:prstGeom>
          <a:noFill/>
        </p:spPr>
        <p:txBody>
          <a:bodyPr wrap="square" rtlCol="0">
            <a:spAutoFit/>
          </a:bodyPr>
          <a:lstStyle/>
          <a:p>
            <a:r>
              <a:rPr lang="ru-RU" sz="3200" b="1" i="1" dirty="0" smtClean="0">
                <a:solidFill>
                  <a:srgbClr val="002060"/>
                </a:solidFill>
                <a:effectLst>
                  <a:outerShdw blurRad="38100" dist="38100" dir="2700000" algn="tl">
                    <a:srgbClr val="000000">
                      <a:alpha val="43137"/>
                    </a:srgbClr>
                  </a:outerShdw>
                </a:effectLst>
              </a:rPr>
              <a:t>350 лет</a:t>
            </a:r>
            <a:endParaRPr lang="ru-RU" sz="3200" b="1" i="1" dirty="0">
              <a:solidFill>
                <a:srgbClr val="002060"/>
              </a:solidFill>
              <a:effectLst>
                <a:outerShdw blurRad="38100" dist="38100" dir="2700000" algn="tl">
                  <a:srgbClr val="000000">
                    <a:alpha val="43137"/>
                  </a:srgbClr>
                </a:outerShdw>
              </a:effectLst>
            </a:endParaRPr>
          </a:p>
        </p:txBody>
      </p:sp>
      <p:sp>
        <p:nvSpPr>
          <p:cNvPr id="6" name="TextBox 5"/>
          <p:cNvSpPr txBox="1"/>
          <p:nvPr/>
        </p:nvSpPr>
        <p:spPr>
          <a:xfrm>
            <a:off x="2483768" y="5373216"/>
            <a:ext cx="1800200" cy="523220"/>
          </a:xfrm>
          <a:prstGeom prst="rect">
            <a:avLst/>
          </a:prstGeom>
          <a:noFill/>
        </p:spPr>
        <p:txBody>
          <a:bodyPr wrap="square" rtlCol="0">
            <a:spAutoFit/>
          </a:bodyPr>
          <a:lstStyle/>
          <a:p>
            <a:r>
              <a:rPr lang="ru-RU" sz="2800" b="1" i="1" dirty="0" smtClean="0">
                <a:solidFill>
                  <a:srgbClr val="002060"/>
                </a:solidFill>
                <a:effectLst>
                  <a:outerShdw blurRad="38100" dist="38100" dir="2700000" algn="tl">
                    <a:srgbClr val="000000">
                      <a:alpha val="43137"/>
                    </a:srgbClr>
                  </a:outerShdw>
                </a:effectLst>
              </a:rPr>
              <a:t>1669 год</a:t>
            </a:r>
            <a:endParaRPr lang="ru-RU" sz="2800" b="1" i="1" dirty="0">
              <a:solidFill>
                <a:srgbClr val="002060"/>
              </a:solidFill>
              <a:effectLst>
                <a:outerShdw blurRad="38100" dist="38100" dir="2700000" algn="tl">
                  <a:srgbClr val="000000">
                    <a:alpha val="43137"/>
                  </a:srgbClr>
                </a:outerShdw>
              </a:effectLst>
            </a:endParaRPr>
          </a:p>
        </p:txBody>
      </p:sp>
      <p:sp>
        <p:nvSpPr>
          <p:cNvPr id="7" name="Прямоугольник 6"/>
          <p:cNvSpPr/>
          <p:nvPr/>
        </p:nvSpPr>
        <p:spPr>
          <a:xfrm>
            <a:off x="4644008" y="1628800"/>
            <a:ext cx="3960440" cy="2308324"/>
          </a:xfrm>
          <a:prstGeom prst="rect">
            <a:avLst/>
          </a:prstGeom>
        </p:spPr>
        <p:txBody>
          <a:bodyPr wrap="square">
            <a:spAutoFit/>
          </a:bodyPr>
          <a:lstStyle/>
          <a:p>
            <a:r>
              <a:rPr lang="ru-RU" sz="1600" b="1" dirty="0" smtClean="0">
                <a:solidFill>
                  <a:srgbClr val="002060"/>
                </a:solidFill>
              </a:rPr>
              <a:t>Сюжет:</a:t>
            </a:r>
            <a:r>
              <a:rPr lang="ru-RU" sz="1600" dirty="0">
                <a:solidFill>
                  <a:srgbClr val="002060"/>
                </a:solidFill>
              </a:rPr>
              <a:t> Действие происходит в Париже, в доме Оргона. В доверие к хозяину дома втирается молодой человек по имени </a:t>
            </a:r>
            <a:r>
              <a:rPr lang="ru-RU" sz="1600" b="1" dirty="0">
                <a:solidFill>
                  <a:srgbClr val="002060"/>
                </a:solidFill>
              </a:rPr>
              <a:t>Тартюф</a:t>
            </a:r>
            <a:r>
              <a:rPr lang="ru-RU" sz="1600" dirty="0">
                <a:solidFill>
                  <a:srgbClr val="002060"/>
                </a:solidFill>
              </a:rPr>
              <a:t>. ... </a:t>
            </a:r>
            <a:endParaRPr lang="ru-RU" sz="1600" dirty="0" smtClean="0">
              <a:solidFill>
                <a:srgbClr val="002060"/>
              </a:solidFill>
            </a:endParaRPr>
          </a:p>
          <a:p>
            <a:r>
              <a:rPr lang="ru-RU" sz="1600" dirty="0" smtClean="0">
                <a:solidFill>
                  <a:srgbClr val="002060"/>
                </a:solidFill>
              </a:rPr>
              <a:t>Истинная сущность </a:t>
            </a:r>
            <a:r>
              <a:rPr lang="ru-RU" sz="1600" b="1" dirty="0" smtClean="0">
                <a:solidFill>
                  <a:srgbClr val="002060"/>
                </a:solidFill>
              </a:rPr>
              <a:t>Тартюфа</a:t>
            </a:r>
            <a:r>
              <a:rPr lang="ru-RU" sz="1600" dirty="0" smtClean="0">
                <a:solidFill>
                  <a:srgbClr val="002060"/>
                </a:solidFill>
              </a:rPr>
              <a:t> проявляется лишь </a:t>
            </a:r>
            <a:r>
              <a:rPr lang="ru-RU" sz="1600" dirty="0">
                <a:solidFill>
                  <a:srgbClr val="002060"/>
                </a:solidFill>
              </a:rPr>
              <a:t>тогда, когда Оргон неосмотрительно поручает ему на хранение кассу мятежников и переписывает на него дом и свои капиталы.</a:t>
            </a: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дефо.jpg"/>
          <p:cNvPicPr>
            <a:picLocks noGrp="1" noChangeAspect="1"/>
          </p:cNvPicPr>
          <p:nvPr>
            <p:ph idx="1"/>
          </p:nvPr>
        </p:nvPicPr>
        <p:blipFill>
          <a:blip r:embed="rId2" cstate="print"/>
          <a:stretch>
            <a:fillRect/>
          </a:stretch>
        </p:blipFill>
        <p:spPr>
          <a:xfrm>
            <a:off x="1619672" y="1268760"/>
            <a:ext cx="2540470" cy="4000399"/>
          </a:xfrm>
        </p:spPr>
      </p:pic>
      <p:sp>
        <p:nvSpPr>
          <p:cNvPr id="5" name="TextBox 4"/>
          <p:cNvSpPr txBox="1"/>
          <p:nvPr/>
        </p:nvSpPr>
        <p:spPr>
          <a:xfrm>
            <a:off x="2123728" y="692696"/>
            <a:ext cx="1651414" cy="584775"/>
          </a:xfrm>
          <a:prstGeom prst="rect">
            <a:avLst/>
          </a:prstGeom>
          <a:noFill/>
        </p:spPr>
        <p:txBody>
          <a:bodyPr wrap="none" rtlCol="0">
            <a:spAutoFit/>
          </a:bodyPr>
          <a:lstStyle/>
          <a:p>
            <a:r>
              <a:rPr lang="ru-RU" sz="3200" b="1" i="1" dirty="0" smtClean="0">
                <a:solidFill>
                  <a:srgbClr val="002060"/>
                </a:solidFill>
                <a:effectLst>
                  <a:outerShdw blurRad="38100" dist="38100" dir="2700000" algn="tl">
                    <a:srgbClr val="000000">
                      <a:alpha val="43137"/>
                    </a:srgbClr>
                  </a:outerShdw>
                </a:effectLst>
              </a:rPr>
              <a:t>300 лет</a:t>
            </a:r>
            <a:endParaRPr lang="ru-RU" sz="3200" b="1" i="1" dirty="0">
              <a:solidFill>
                <a:srgbClr val="002060"/>
              </a:solidFill>
              <a:effectLst>
                <a:outerShdw blurRad="38100" dist="38100" dir="2700000" algn="tl">
                  <a:srgbClr val="000000">
                    <a:alpha val="43137"/>
                  </a:srgbClr>
                </a:outerShdw>
              </a:effectLst>
            </a:endParaRPr>
          </a:p>
        </p:txBody>
      </p:sp>
      <p:sp>
        <p:nvSpPr>
          <p:cNvPr id="6" name="TextBox 5"/>
          <p:cNvSpPr txBox="1"/>
          <p:nvPr/>
        </p:nvSpPr>
        <p:spPr>
          <a:xfrm>
            <a:off x="2555776" y="5373216"/>
            <a:ext cx="1720343" cy="584775"/>
          </a:xfrm>
          <a:prstGeom prst="rect">
            <a:avLst/>
          </a:prstGeom>
          <a:noFill/>
        </p:spPr>
        <p:txBody>
          <a:bodyPr wrap="none" rtlCol="0">
            <a:spAutoFit/>
          </a:bodyPr>
          <a:lstStyle/>
          <a:p>
            <a:r>
              <a:rPr lang="ru-RU" sz="3200" b="1" i="1" dirty="0" smtClean="0">
                <a:solidFill>
                  <a:srgbClr val="002060"/>
                </a:solidFill>
                <a:effectLst>
                  <a:outerShdw blurRad="38100" dist="38100" dir="2700000" algn="tl">
                    <a:srgbClr val="000000">
                      <a:alpha val="43137"/>
                    </a:srgbClr>
                  </a:outerShdw>
                </a:effectLst>
              </a:rPr>
              <a:t>1719 год</a:t>
            </a:r>
            <a:endParaRPr lang="ru-RU" sz="3200" b="1" i="1" dirty="0">
              <a:solidFill>
                <a:srgbClr val="002060"/>
              </a:solidFill>
              <a:effectLst>
                <a:outerShdw blurRad="38100" dist="38100" dir="2700000" algn="tl">
                  <a:srgbClr val="000000">
                    <a:alpha val="43137"/>
                  </a:srgbClr>
                </a:outerShdw>
              </a:effectLst>
            </a:endParaRPr>
          </a:p>
        </p:txBody>
      </p:sp>
      <p:sp>
        <p:nvSpPr>
          <p:cNvPr id="7" name="Прямоугольник 6"/>
          <p:cNvSpPr/>
          <p:nvPr/>
        </p:nvSpPr>
        <p:spPr>
          <a:xfrm>
            <a:off x="4644008" y="1340768"/>
            <a:ext cx="4104456" cy="4031873"/>
          </a:xfrm>
          <a:prstGeom prst="rect">
            <a:avLst/>
          </a:prstGeom>
        </p:spPr>
        <p:txBody>
          <a:bodyPr wrap="square">
            <a:spAutoFit/>
          </a:bodyPr>
          <a:lstStyle/>
          <a:p>
            <a:r>
              <a:rPr lang="ru-RU" sz="1600" dirty="0">
                <a:solidFill>
                  <a:srgbClr val="002060"/>
                </a:solidFill>
              </a:rPr>
              <a:t>Юный Робинзон, влекомый мечтой о море, вопреки воле родителей, покидает отчий дом. После серии приключений, потерпев катастрофу, юноша попадает на необитаемый остров, расположенный вдали от морских торговых путей. Его переживания, шаги по поиску выхода из сложившейся ситуации, описание предпринимаемых действий для создания комфортной и безопасной обстановки на затерянном кусочке суши, нравственное взросление, переосмысление ценностей – всё это легло в основу завораживающего рассказа, сочетающего в себе черты мемуарной литературы и философской притчи.</a:t>
            </a: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фонвизин.jpg"/>
          <p:cNvPicPr>
            <a:picLocks noGrp="1" noChangeAspect="1"/>
          </p:cNvPicPr>
          <p:nvPr>
            <p:ph idx="1"/>
          </p:nvPr>
        </p:nvPicPr>
        <p:blipFill>
          <a:blip r:embed="rId2" cstate="print"/>
          <a:srcRect l="10604" t="6364" r="13047" b="7722"/>
          <a:stretch>
            <a:fillRect/>
          </a:stretch>
        </p:blipFill>
        <p:spPr>
          <a:xfrm>
            <a:off x="1547664" y="1412776"/>
            <a:ext cx="2592288" cy="3888432"/>
          </a:xfrm>
        </p:spPr>
      </p:pic>
      <p:sp>
        <p:nvSpPr>
          <p:cNvPr id="5" name="TextBox 4"/>
          <p:cNvSpPr txBox="1"/>
          <p:nvPr/>
        </p:nvSpPr>
        <p:spPr>
          <a:xfrm>
            <a:off x="2051720" y="764704"/>
            <a:ext cx="1651414" cy="584775"/>
          </a:xfrm>
          <a:prstGeom prst="rect">
            <a:avLst/>
          </a:prstGeom>
          <a:noFill/>
        </p:spPr>
        <p:txBody>
          <a:bodyPr wrap="none" rtlCol="0">
            <a:spAutoFit/>
          </a:bodyPr>
          <a:lstStyle/>
          <a:p>
            <a:r>
              <a:rPr lang="ru-RU" sz="3200" b="1" i="1" dirty="0" smtClean="0">
                <a:solidFill>
                  <a:srgbClr val="002060"/>
                </a:solidFill>
                <a:effectLst>
                  <a:outerShdw blurRad="38100" dist="38100" dir="2700000" algn="tl">
                    <a:srgbClr val="000000">
                      <a:alpha val="43137"/>
                    </a:srgbClr>
                  </a:outerShdw>
                </a:effectLst>
              </a:rPr>
              <a:t>250 лет</a:t>
            </a:r>
            <a:endParaRPr lang="ru-RU" sz="3200" b="1" i="1" dirty="0">
              <a:solidFill>
                <a:srgbClr val="002060"/>
              </a:solidFill>
              <a:effectLst>
                <a:outerShdw blurRad="38100" dist="38100" dir="2700000" algn="tl">
                  <a:srgbClr val="000000">
                    <a:alpha val="43137"/>
                  </a:srgbClr>
                </a:outerShdw>
              </a:effectLst>
            </a:endParaRPr>
          </a:p>
        </p:txBody>
      </p:sp>
      <p:sp>
        <p:nvSpPr>
          <p:cNvPr id="6" name="TextBox 5"/>
          <p:cNvSpPr txBox="1"/>
          <p:nvPr/>
        </p:nvSpPr>
        <p:spPr>
          <a:xfrm>
            <a:off x="2411760" y="5301208"/>
            <a:ext cx="1720343" cy="584775"/>
          </a:xfrm>
          <a:prstGeom prst="rect">
            <a:avLst/>
          </a:prstGeom>
          <a:noFill/>
        </p:spPr>
        <p:txBody>
          <a:bodyPr wrap="none" rtlCol="0">
            <a:spAutoFit/>
          </a:bodyPr>
          <a:lstStyle/>
          <a:p>
            <a:r>
              <a:rPr lang="ru-RU" sz="3200" b="1" i="1" dirty="0" smtClean="0">
                <a:solidFill>
                  <a:srgbClr val="002060"/>
                </a:solidFill>
                <a:effectLst>
                  <a:outerShdw blurRad="38100" dist="38100" dir="2700000" algn="tl">
                    <a:srgbClr val="000000">
                      <a:alpha val="43137"/>
                    </a:srgbClr>
                  </a:outerShdw>
                </a:effectLst>
              </a:rPr>
              <a:t>1769 год</a:t>
            </a:r>
            <a:endParaRPr lang="ru-RU" sz="3200" b="1" i="1" dirty="0">
              <a:solidFill>
                <a:srgbClr val="002060"/>
              </a:solidFill>
              <a:effectLst>
                <a:outerShdw blurRad="38100" dist="38100" dir="2700000" algn="tl">
                  <a:srgbClr val="000000">
                    <a:alpha val="43137"/>
                  </a:srgbClr>
                </a:outerShdw>
              </a:effectLst>
            </a:endParaRPr>
          </a:p>
        </p:txBody>
      </p:sp>
      <p:sp>
        <p:nvSpPr>
          <p:cNvPr id="7" name="Прямоугольник 6"/>
          <p:cNvSpPr/>
          <p:nvPr/>
        </p:nvSpPr>
        <p:spPr>
          <a:xfrm>
            <a:off x="4716016" y="1700808"/>
            <a:ext cx="3923928" cy="2308324"/>
          </a:xfrm>
          <a:prstGeom prst="rect">
            <a:avLst/>
          </a:prstGeom>
        </p:spPr>
        <p:txBody>
          <a:bodyPr wrap="square">
            <a:spAutoFit/>
          </a:bodyPr>
          <a:lstStyle/>
          <a:p>
            <a:r>
              <a:rPr lang="ru-RU" dirty="0">
                <a:solidFill>
                  <a:srgbClr val="002060"/>
                </a:solidFill>
              </a:rPr>
              <a:t>Сюжет комедии прост. Дочь советника Софья любит бедного дворянина Добролюбова, но отец намерен выдать ее замуж за сына отставного бригадира (генеральский чин) Иванушку. Комизм "Бригадира" проистекает от обилия и неожиданности любовных коллизий</a:t>
            </a:r>
            <a:r>
              <a:rPr lang="ru-RU" dirty="0"/>
              <a:t>.</a:t>
            </a: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Вальтер-Скотт-Айвенго-1.jpg"/>
          <p:cNvPicPr>
            <a:picLocks noGrp="1" noChangeAspect="1"/>
          </p:cNvPicPr>
          <p:nvPr>
            <p:ph idx="1"/>
          </p:nvPr>
        </p:nvPicPr>
        <p:blipFill>
          <a:blip r:embed="rId2" cstate="print"/>
          <a:stretch>
            <a:fillRect/>
          </a:stretch>
        </p:blipFill>
        <p:spPr>
          <a:xfrm>
            <a:off x="1619672" y="1556792"/>
            <a:ext cx="2249016" cy="3643406"/>
          </a:xfrm>
        </p:spPr>
      </p:pic>
      <p:sp>
        <p:nvSpPr>
          <p:cNvPr id="5" name="TextBox 4"/>
          <p:cNvSpPr txBox="1"/>
          <p:nvPr/>
        </p:nvSpPr>
        <p:spPr>
          <a:xfrm>
            <a:off x="1907704" y="692696"/>
            <a:ext cx="1651414" cy="584775"/>
          </a:xfrm>
          <a:prstGeom prst="rect">
            <a:avLst/>
          </a:prstGeom>
          <a:noFill/>
        </p:spPr>
        <p:txBody>
          <a:bodyPr wrap="none" rtlCol="0">
            <a:spAutoFit/>
          </a:bodyPr>
          <a:lstStyle/>
          <a:p>
            <a:r>
              <a:rPr lang="ru-RU" sz="3200" b="1" i="1" dirty="0" smtClean="0">
                <a:solidFill>
                  <a:srgbClr val="002060"/>
                </a:solidFill>
                <a:effectLst>
                  <a:outerShdw blurRad="38100" dist="38100" dir="2700000" algn="tl">
                    <a:srgbClr val="000000">
                      <a:alpha val="43137"/>
                    </a:srgbClr>
                  </a:outerShdw>
                </a:effectLst>
              </a:rPr>
              <a:t>200 лет</a:t>
            </a:r>
            <a:endParaRPr lang="ru-RU" sz="3200" b="1" i="1" dirty="0">
              <a:solidFill>
                <a:srgbClr val="002060"/>
              </a:solidFill>
              <a:effectLst>
                <a:outerShdw blurRad="38100" dist="38100" dir="2700000" algn="tl">
                  <a:srgbClr val="000000">
                    <a:alpha val="43137"/>
                  </a:srgbClr>
                </a:outerShdw>
              </a:effectLst>
            </a:endParaRPr>
          </a:p>
        </p:txBody>
      </p:sp>
      <p:sp>
        <p:nvSpPr>
          <p:cNvPr id="6" name="TextBox 5"/>
          <p:cNvSpPr txBox="1"/>
          <p:nvPr/>
        </p:nvSpPr>
        <p:spPr>
          <a:xfrm>
            <a:off x="2339752" y="5301208"/>
            <a:ext cx="1720343" cy="584775"/>
          </a:xfrm>
          <a:prstGeom prst="rect">
            <a:avLst/>
          </a:prstGeom>
          <a:noFill/>
        </p:spPr>
        <p:txBody>
          <a:bodyPr wrap="none" rtlCol="0">
            <a:spAutoFit/>
          </a:bodyPr>
          <a:lstStyle/>
          <a:p>
            <a:r>
              <a:rPr lang="ru-RU" sz="3200" b="1" i="1" dirty="0" smtClean="0">
                <a:solidFill>
                  <a:srgbClr val="002060"/>
                </a:solidFill>
                <a:effectLst>
                  <a:outerShdw blurRad="38100" dist="38100" dir="2700000" algn="tl">
                    <a:srgbClr val="000000">
                      <a:alpha val="43137"/>
                    </a:srgbClr>
                  </a:outerShdw>
                </a:effectLst>
              </a:rPr>
              <a:t>1819 год</a:t>
            </a:r>
            <a:endParaRPr lang="ru-RU" sz="3200" b="1" i="1" dirty="0">
              <a:solidFill>
                <a:srgbClr val="002060"/>
              </a:solidFill>
              <a:effectLst>
                <a:outerShdw blurRad="38100" dist="38100" dir="2700000" algn="tl">
                  <a:srgbClr val="000000">
                    <a:alpha val="43137"/>
                  </a:srgbClr>
                </a:outerShdw>
              </a:effectLst>
            </a:endParaRPr>
          </a:p>
        </p:txBody>
      </p:sp>
      <p:sp>
        <p:nvSpPr>
          <p:cNvPr id="7" name="Прямоугольник 6"/>
          <p:cNvSpPr/>
          <p:nvPr/>
        </p:nvSpPr>
        <p:spPr>
          <a:xfrm>
            <a:off x="4572000" y="1844824"/>
            <a:ext cx="4211960" cy="2031325"/>
          </a:xfrm>
          <a:prstGeom prst="rect">
            <a:avLst/>
          </a:prstGeom>
        </p:spPr>
        <p:txBody>
          <a:bodyPr wrap="square">
            <a:spAutoFit/>
          </a:bodyPr>
          <a:lstStyle/>
          <a:p>
            <a:r>
              <a:rPr lang="ru-RU" dirty="0">
                <a:solidFill>
                  <a:srgbClr val="002060"/>
                </a:solidFill>
              </a:rPr>
              <a:t>«Айвенго» — первый роман Скотта, действие которого происходит за пределами Шотландии. События приурочены к 1194 году — через 128 лет после битвы при Гастингсе, в результате которой англосаксы были покорены </a:t>
            </a:r>
            <a:r>
              <a:rPr lang="ru-RU" dirty="0" smtClean="0">
                <a:solidFill>
                  <a:srgbClr val="002060"/>
                </a:solidFill>
              </a:rPr>
              <a:t>норманнами.</a:t>
            </a:r>
            <a:endParaRPr lang="ru-RU" dirty="0">
              <a:solidFill>
                <a:srgbClr val="002060"/>
              </a:solidFill>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пушкин.jpg"/>
          <p:cNvPicPr>
            <a:picLocks noGrp="1" noChangeAspect="1"/>
          </p:cNvPicPr>
          <p:nvPr>
            <p:ph idx="1"/>
          </p:nvPr>
        </p:nvPicPr>
        <p:blipFill>
          <a:blip r:embed="rId2" cstate="print"/>
          <a:stretch>
            <a:fillRect/>
          </a:stretch>
        </p:blipFill>
        <p:spPr>
          <a:xfrm>
            <a:off x="1475656" y="1412776"/>
            <a:ext cx="2495168" cy="3766291"/>
          </a:xfrm>
        </p:spPr>
      </p:pic>
      <p:sp>
        <p:nvSpPr>
          <p:cNvPr id="5" name="TextBox 4"/>
          <p:cNvSpPr txBox="1"/>
          <p:nvPr/>
        </p:nvSpPr>
        <p:spPr>
          <a:xfrm>
            <a:off x="1907704" y="692696"/>
            <a:ext cx="1651414" cy="584775"/>
          </a:xfrm>
          <a:prstGeom prst="rect">
            <a:avLst/>
          </a:prstGeom>
          <a:noFill/>
        </p:spPr>
        <p:txBody>
          <a:bodyPr wrap="none" rtlCol="0">
            <a:spAutoFit/>
          </a:bodyPr>
          <a:lstStyle/>
          <a:p>
            <a:r>
              <a:rPr lang="ru-RU" sz="3200" b="1" i="1" dirty="0" smtClean="0">
                <a:solidFill>
                  <a:srgbClr val="002060"/>
                </a:solidFill>
                <a:effectLst>
                  <a:outerShdw blurRad="38100" dist="38100" dir="2700000" algn="tl">
                    <a:srgbClr val="000000">
                      <a:alpha val="43137"/>
                    </a:srgbClr>
                  </a:outerShdw>
                </a:effectLst>
              </a:rPr>
              <a:t>195 лет</a:t>
            </a:r>
            <a:endParaRPr lang="ru-RU" sz="3200" b="1" i="1" dirty="0">
              <a:solidFill>
                <a:srgbClr val="002060"/>
              </a:solidFill>
              <a:effectLst>
                <a:outerShdw blurRad="38100" dist="38100" dir="2700000" algn="tl">
                  <a:srgbClr val="000000">
                    <a:alpha val="43137"/>
                  </a:srgbClr>
                </a:outerShdw>
              </a:effectLst>
            </a:endParaRPr>
          </a:p>
        </p:txBody>
      </p:sp>
      <p:sp>
        <p:nvSpPr>
          <p:cNvPr id="6" name="TextBox 5"/>
          <p:cNvSpPr txBox="1"/>
          <p:nvPr/>
        </p:nvSpPr>
        <p:spPr>
          <a:xfrm>
            <a:off x="2267744" y="5229200"/>
            <a:ext cx="1720343" cy="584775"/>
          </a:xfrm>
          <a:prstGeom prst="rect">
            <a:avLst/>
          </a:prstGeom>
          <a:noFill/>
        </p:spPr>
        <p:txBody>
          <a:bodyPr wrap="none" rtlCol="0">
            <a:spAutoFit/>
          </a:bodyPr>
          <a:lstStyle/>
          <a:p>
            <a:r>
              <a:rPr lang="ru-RU" sz="3200" b="1" i="1" dirty="0" smtClean="0">
                <a:solidFill>
                  <a:srgbClr val="002060"/>
                </a:solidFill>
                <a:effectLst>
                  <a:outerShdw blurRad="38100" dist="38100" dir="2700000" algn="tl">
                    <a:srgbClr val="000000">
                      <a:alpha val="43137"/>
                    </a:srgbClr>
                  </a:outerShdw>
                </a:effectLst>
              </a:rPr>
              <a:t>1824 год</a:t>
            </a:r>
            <a:endParaRPr lang="ru-RU" sz="3200" b="1" i="1" dirty="0">
              <a:solidFill>
                <a:srgbClr val="002060"/>
              </a:solidFill>
              <a:effectLst>
                <a:outerShdw blurRad="38100" dist="38100" dir="2700000" algn="tl">
                  <a:srgbClr val="000000">
                    <a:alpha val="43137"/>
                  </a:srgbClr>
                </a:outerShdw>
              </a:effectLst>
            </a:endParaRPr>
          </a:p>
        </p:txBody>
      </p:sp>
      <p:sp>
        <p:nvSpPr>
          <p:cNvPr id="7" name="Прямоугольник 6"/>
          <p:cNvSpPr/>
          <p:nvPr/>
        </p:nvSpPr>
        <p:spPr>
          <a:xfrm>
            <a:off x="4716016" y="1484784"/>
            <a:ext cx="3995936" cy="3139321"/>
          </a:xfrm>
          <a:prstGeom prst="rect">
            <a:avLst/>
          </a:prstGeom>
        </p:spPr>
        <p:txBody>
          <a:bodyPr wrap="square">
            <a:spAutoFit/>
          </a:bodyPr>
          <a:lstStyle/>
          <a:p>
            <a:r>
              <a:rPr lang="ru-RU" dirty="0">
                <a:solidFill>
                  <a:srgbClr val="002060"/>
                </a:solidFill>
              </a:rPr>
              <a:t>Поэма рассказывает о любви цыганки Земфиры и юноши Алеко, который оставил «неволю душных городов» ради степного приволья. На протяжении двух лет он кочует по степи вместе с вольными цыганами и своей любимой. ... Детям степей чуждо стремление европейца вмешиваться в естественный ход событий и пытаться контролировать его.</a:t>
            </a: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95736" y="836712"/>
            <a:ext cx="1651414" cy="584775"/>
          </a:xfrm>
          <a:prstGeom prst="rect">
            <a:avLst/>
          </a:prstGeom>
          <a:noFill/>
        </p:spPr>
        <p:txBody>
          <a:bodyPr wrap="none" rtlCol="0">
            <a:spAutoFit/>
          </a:bodyPr>
          <a:lstStyle/>
          <a:p>
            <a:r>
              <a:rPr lang="ru-RU" sz="3200" b="1" i="1" dirty="0" smtClean="0">
                <a:solidFill>
                  <a:srgbClr val="002060"/>
                </a:solidFill>
                <a:effectLst>
                  <a:outerShdw blurRad="38100" dist="38100" dir="2700000" algn="tl">
                    <a:srgbClr val="000000">
                      <a:alpha val="43137"/>
                    </a:srgbClr>
                  </a:outerShdw>
                </a:effectLst>
              </a:rPr>
              <a:t>185 лет</a:t>
            </a:r>
            <a:endParaRPr lang="ru-RU" sz="3200" b="1" i="1" dirty="0">
              <a:solidFill>
                <a:srgbClr val="002060"/>
              </a:solidFill>
              <a:effectLst>
                <a:outerShdw blurRad="38100" dist="38100" dir="2700000" algn="tl">
                  <a:srgbClr val="000000">
                    <a:alpha val="43137"/>
                  </a:srgbClr>
                </a:outerShdw>
              </a:effectLst>
            </a:endParaRPr>
          </a:p>
        </p:txBody>
      </p:sp>
      <p:sp>
        <p:nvSpPr>
          <p:cNvPr id="6" name="TextBox 5"/>
          <p:cNvSpPr txBox="1"/>
          <p:nvPr/>
        </p:nvSpPr>
        <p:spPr>
          <a:xfrm>
            <a:off x="2339752" y="5373216"/>
            <a:ext cx="1720343" cy="584775"/>
          </a:xfrm>
          <a:prstGeom prst="rect">
            <a:avLst/>
          </a:prstGeom>
          <a:noFill/>
        </p:spPr>
        <p:txBody>
          <a:bodyPr wrap="none" rtlCol="0">
            <a:spAutoFit/>
          </a:bodyPr>
          <a:lstStyle/>
          <a:p>
            <a:r>
              <a:rPr lang="ru-RU" sz="3200" b="1" i="1" dirty="0" smtClean="0">
                <a:solidFill>
                  <a:srgbClr val="002060"/>
                </a:solidFill>
                <a:effectLst>
                  <a:outerShdw blurRad="38100" dist="38100" dir="2700000" algn="tl">
                    <a:srgbClr val="000000">
                      <a:alpha val="43137"/>
                    </a:srgbClr>
                  </a:outerShdw>
                </a:effectLst>
              </a:rPr>
              <a:t>1834 год</a:t>
            </a:r>
            <a:endParaRPr lang="ru-RU" sz="3200" b="1" i="1" dirty="0">
              <a:solidFill>
                <a:srgbClr val="002060"/>
              </a:solidFill>
              <a:effectLst>
                <a:outerShdw blurRad="38100" dist="38100" dir="2700000" algn="tl">
                  <a:srgbClr val="000000">
                    <a:alpha val="43137"/>
                  </a:srgbClr>
                </a:outerShdw>
              </a:effectLst>
            </a:endParaRPr>
          </a:p>
        </p:txBody>
      </p:sp>
      <p:sp>
        <p:nvSpPr>
          <p:cNvPr id="7" name="Прямоугольник 6"/>
          <p:cNvSpPr/>
          <p:nvPr/>
        </p:nvSpPr>
        <p:spPr>
          <a:xfrm>
            <a:off x="4644008" y="1268760"/>
            <a:ext cx="4032448" cy="4278094"/>
          </a:xfrm>
          <a:prstGeom prst="rect">
            <a:avLst/>
          </a:prstGeom>
        </p:spPr>
        <p:txBody>
          <a:bodyPr wrap="square">
            <a:spAutoFit/>
          </a:bodyPr>
          <a:lstStyle/>
          <a:p>
            <a:r>
              <a:rPr lang="ru-RU" sz="1600" dirty="0">
                <a:solidFill>
                  <a:srgbClr val="002060"/>
                </a:solidFill>
              </a:rPr>
              <a:t>Популярная детская сказка «Конек-Горбунок», написанная писателем П. П. Ершовым, представляет собой очень яркую и красивую стихотворную поэму, которая поделена на три сюжетных части. В первой рассказывается о том, как младшему брату Ивану достался великолепный трофей из двух златогривых лошадей и несуразного Конька-Горбунка, и как Иван стал царским конюхом. Во второй части можно узнать, как главный герой по приказу царя заманивает Жар-птицу, а за ней и Царь-девицу. В заключительной части Иван побывает в гостях у Солнца и Месяца и достанет со дна могучего океана волшебный перстень, в итоге станет царем, а в жены получит Царь-девицу</a:t>
            </a:r>
            <a:r>
              <a:rPr lang="ru-RU" sz="1600" dirty="0" smtClean="0">
                <a:solidFill>
                  <a:srgbClr val="002060"/>
                </a:solidFill>
              </a:rPr>
              <a:t>.</a:t>
            </a:r>
            <a:endParaRPr lang="ru-RU" sz="1600" dirty="0">
              <a:solidFill>
                <a:srgbClr val="002060"/>
              </a:solidFill>
            </a:endParaRPr>
          </a:p>
        </p:txBody>
      </p:sp>
      <p:pic>
        <p:nvPicPr>
          <p:cNvPr id="8" name="Рисунок 7"/>
          <p:cNvPicPr>
            <a:picLocks noChangeAspect="1"/>
          </p:cNvPicPr>
          <p:nvPr/>
        </p:nvPicPr>
        <p:blipFill>
          <a:blip r:embed="rId2"/>
          <a:stretch>
            <a:fillRect/>
          </a:stretch>
        </p:blipFill>
        <p:spPr>
          <a:xfrm>
            <a:off x="993546" y="1504066"/>
            <a:ext cx="2880692" cy="3786570"/>
          </a:xfrm>
          <a:prstGeom prst="rect">
            <a:avLst/>
          </a:prstGeom>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дюма.jpg"/>
          <p:cNvPicPr>
            <a:picLocks noGrp="1" noChangeAspect="1"/>
          </p:cNvPicPr>
          <p:nvPr>
            <p:ph idx="1"/>
          </p:nvPr>
        </p:nvPicPr>
        <p:blipFill>
          <a:blip r:embed="rId2" cstate="print"/>
          <a:stretch>
            <a:fillRect/>
          </a:stretch>
        </p:blipFill>
        <p:spPr>
          <a:xfrm>
            <a:off x="1763688" y="1412776"/>
            <a:ext cx="2448272" cy="3847867"/>
          </a:xfrm>
        </p:spPr>
      </p:pic>
      <p:sp>
        <p:nvSpPr>
          <p:cNvPr id="5" name="TextBox 4"/>
          <p:cNvSpPr txBox="1"/>
          <p:nvPr/>
        </p:nvSpPr>
        <p:spPr>
          <a:xfrm>
            <a:off x="2195736" y="692696"/>
            <a:ext cx="1651414" cy="584775"/>
          </a:xfrm>
          <a:prstGeom prst="rect">
            <a:avLst/>
          </a:prstGeom>
          <a:noFill/>
        </p:spPr>
        <p:txBody>
          <a:bodyPr wrap="none" rtlCol="0">
            <a:spAutoFit/>
          </a:bodyPr>
          <a:lstStyle/>
          <a:p>
            <a:r>
              <a:rPr lang="ru-RU" sz="3200" b="1" i="1" dirty="0" smtClean="0">
                <a:solidFill>
                  <a:srgbClr val="002060"/>
                </a:solidFill>
                <a:effectLst>
                  <a:outerShdw blurRad="38100" dist="38100" dir="2700000" algn="tl">
                    <a:srgbClr val="000000">
                      <a:alpha val="43137"/>
                    </a:srgbClr>
                  </a:outerShdw>
                </a:effectLst>
              </a:rPr>
              <a:t>175 лет</a:t>
            </a:r>
            <a:endParaRPr lang="ru-RU" sz="3200" b="1" i="1" dirty="0">
              <a:solidFill>
                <a:srgbClr val="002060"/>
              </a:solidFill>
              <a:effectLst>
                <a:outerShdw blurRad="38100" dist="38100" dir="2700000" algn="tl">
                  <a:srgbClr val="000000">
                    <a:alpha val="43137"/>
                  </a:srgbClr>
                </a:outerShdw>
              </a:effectLst>
            </a:endParaRPr>
          </a:p>
        </p:txBody>
      </p:sp>
      <p:sp>
        <p:nvSpPr>
          <p:cNvPr id="7" name="TextBox 6"/>
          <p:cNvSpPr txBox="1"/>
          <p:nvPr/>
        </p:nvSpPr>
        <p:spPr>
          <a:xfrm>
            <a:off x="2339752" y="5301208"/>
            <a:ext cx="1909497" cy="646331"/>
          </a:xfrm>
          <a:prstGeom prst="rect">
            <a:avLst/>
          </a:prstGeom>
          <a:noFill/>
        </p:spPr>
        <p:txBody>
          <a:bodyPr wrap="none" rtlCol="0">
            <a:spAutoFit/>
          </a:bodyPr>
          <a:lstStyle/>
          <a:p>
            <a:r>
              <a:rPr lang="ru-RU" sz="3600" b="1" i="1" dirty="0" smtClean="0">
                <a:solidFill>
                  <a:srgbClr val="002060"/>
                </a:solidFill>
                <a:effectLst>
                  <a:outerShdw blurRad="38100" dist="38100" dir="2700000" algn="tl">
                    <a:srgbClr val="000000">
                      <a:alpha val="43137"/>
                    </a:srgbClr>
                  </a:outerShdw>
                </a:effectLst>
              </a:rPr>
              <a:t>1844 год</a:t>
            </a:r>
            <a:endParaRPr lang="ru-RU" sz="3600" b="1" i="1" dirty="0">
              <a:solidFill>
                <a:srgbClr val="002060"/>
              </a:solidFill>
              <a:effectLst>
                <a:outerShdw blurRad="38100" dist="38100" dir="2700000" algn="tl">
                  <a:srgbClr val="000000">
                    <a:alpha val="43137"/>
                  </a:srgbClr>
                </a:outerShdw>
              </a:effectLst>
            </a:endParaRPr>
          </a:p>
        </p:txBody>
      </p:sp>
      <p:sp>
        <p:nvSpPr>
          <p:cNvPr id="8" name="Прямоугольник 7"/>
          <p:cNvSpPr/>
          <p:nvPr/>
        </p:nvSpPr>
        <p:spPr>
          <a:xfrm>
            <a:off x="4860032" y="1700808"/>
            <a:ext cx="3672408" cy="2031325"/>
          </a:xfrm>
          <a:prstGeom prst="rect">
            <a:avLst/>
          </a:prstGeom>
        </p:spPr>
        <p:txBody>
          <a:bodyPr wrap="square">
            <a:spAutoFit/>
          </a:bodyPr>
          <a:lstStyle/>
          <a:p>
            <a:r>
              <a:rPr lang="ru-RU" i="1" dirty="0">
                <a:solidFill>
                  <a:srgbClr val="002060"/>
                </a:solidFill>
              </a:rPr>
              <a:t> </a:t>
            </a:r>
            <a:r>
              <a:rPr lang="ru-RU" dirty="0">
                <a:solidFill>
                  <a:srgbClr val="002060"/>
                </a:solidFill>
              </a:rPr>
              <a:t>Книга посвящена приключениям молодого человека по имени д'Артаньян, покинувшего дом, чтобы стать мушкетёром, и трёх его друзей-мушкетёров Атоса, Портоса и Арамиса в период между 1625 и 1628 годами.</a:t>
            </a: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гроза.jpg"/>
          <p:cNvPicPr>
            <a:picLocks noGrp="1" noChangeAspect="1"/>
          </p:cNvPicPr>
          <p:nvPr>
            <p:ph idx="1"/>
          </p:nvPr>
        </p:nvPicPr>
        <p:blipFill>
          <a:blip r:embed="rId2" cstate="print"/>
          <a:stretch>
            <a:fillRect/>
          </a:stretch>
        </p:blipFill>
        <p:spPr>
          <a:xfrm>
            <a:off x="1691680" y="1412776"/>
            <a:ext cx="2404727" cy="3848925"/>
          </a:xfrm>
        </p:spPr>
      </p:pic>
      <p:sp>
        <p:nvSpPr>
          <p:cNvPr id="5" name="TextBox 4"/>
          <p:cNvSpPr txBox="1"/>
          <p:nvPr/>
        </p:nvSpPr>
        <p:spPr>
          <a:xfrm>
            <a:off x="2051720" y="692696"/>
            <a:ext cx="1651414" cy="584775"/>
          </a:xfrm>
          <a:prstGeom prst="rect">
            <a:avLst/>
          </a:prstGeom>
          <a:noFill/>
        </p:spPr>
        <p:txBody>
          <a:bodyPr wrap="none" rtlCol="0">
            <a:spAutoFit/>
          </a:bodyPr>
          <a:lstStyle/>
          <a:p>
            <a:r>
              <a:rPr lang="ru-RU" sz="3200" b="1" i="1" dirty="0" smtClean="0">
                <a:solidFill>
                  <a:srgbClr val="002060"/>
                </a:solidFill>
                <a:effectLst>
                  <a:outerShdw blurRad="38100" dist="38100" dir="2700000" algn="tl">
                    <a:srgbClr val="000000">
                      <a:alpha val="43137"/>
                    </a:srgbClr>
                  </a:outerShdw>
                </a:effectLst>
              </a:rPr>
              <a:t>160 лет</a:t>
            </a:r>
            <a:endParaRPr lang="ru-RU" sz="3200" b="1" i="1" dirty="0">
              <a:solidFill>
                <a:srgbClr val="002060"/>
              </a:solidFill>
              <a:effectLst>
                <a:outerShdw blurRad="38100" dist="38100" dir="2700000" algn="tl">
                  <a:srgbClr val="000000">
                    <a:alpha val="43137"/>
                  </a:srgbClr>
                </a:outerShdw>
              </a:effectLst>
            </a:endParaRPr>
          </a:p>
        </p:txBody>
      </p:sp>
      <p:sp>
        <p:nvSpPr>
          <p:cNvPr id="6" name="TextBox 5"/>
          <p:cNvSpPr txBox="1"/>
          <p:nvPr/>
        </p:nvSpPr>
        <p:spPr>
          <a:xfrm>
            <a:off x="2339752" y="5301208"/>
            <a:ext cx="1720343" cy="584775"/>
          </a:xfrm>
          <a:prstGeom prst="rect">
            <a:avLst/>
          </a:prstGeom>
          <a:noFill/>
        </p:spPr>
        <p:txBody>
          <a:bodyPr wrap="none" rtlCol="0">
            <a:spAutoFit/>
          </a:bodyPr>
          <a:lstStyle/>
          <a:p>
            <a:r>
              <a:rPr lang="ru-RU" sz="3200" b="1" i="1" dirty="0" smtClean="0">
                <a:solidFill>
                  <a:srgbClr val="002060"/>
                </a:solidFill>
                <a:effectLst>
                  <a:outerShdw blurRad="38100" dist="38100" dir="2700000" algn="tl">
                    <a:srgbClr val="000000">
                      <a:alpha val="43137"/>
                    </a:srgbClr>
                  </a:outerShdw>
                </a:effectLst>
              </a:rPr>
              <a:t>1859 год</a:t>
            </a:r>
            <a:endParaRPr lang="ru-RU" sz="3200" b="1" i="1" dirty="0">
              <a:solidFill>
                <a:srgbClr val="002060"/>
              </a:solidFill>
              <a:effectLst>
                <a:outerShdw blurRad="38100" dist="38100" dir="2700000" algn="tl">
                  <a:srgbClr val="000000">
                    <a:alpha val="43137"/>
                  </a:srgbClr>
                </a:outerShdw>
              </a:effectLst>
            </a:endParaRPr>
          </a:p>
        </p:txBody>
      </p:sp>
      <p:sp>
        <p:nvSpPr>
          <p:cNvPr id="8" name="Прямоугольник 7"/>
          <p:cNvSpPr/>
          <p:nvPr/>
        </p:nvSpPr>
        <p:spPr>
          <a:xfrm>
            <a:off x="4572000" y="1124744"/>
            <a:ext cx="4139952" cy="4278094"/>
          </a:xfrm>
          <a:prstGeom prst="rect">
            <a:avLst/>
          </a:prstGeom>
        </p:spPr>
        <p:txBody>
          <a:bodyPr wrap="square">
            <a:spAutoFit/>
          </a:bodyPr>
          <a:lstStyle/>
          <a:p>
            <a:r>
              <a:rPr lang="ru-RU" sz="1600" dirty="0">
                <a:solidFill>
                  <a:srgbClr val="002060"/>
                </a:solidFill>
              </a:rPr>
              <a:t>Пьеса Александра Островского «Гроза» – настоящее наследие для будущих поколений. Несмотря на то, что она была написана почти два века назад, ее сюжет затрагивает насущные проблемы нашего неспокойного времени. Те же проблемы невестки и свекрови, мужа и жены, матери и детей… События произведения происходят на побережье реки под названием Волга, в вымышленном городе Калинове. Там, в этом, на первый взгляд, тихом месте развивается настоящая драма, виной которой – обыкновенные люди. Но чтобы понять, что произошло, нужно познакомиться с героями пьесы и определить ту роль, которую каждый из них играет в произведении.</a:t>
            </a:r>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1024</Words>
  <Application>Microsoft Office PowerPoint</Application>
  <PresentationFormat>Экран (4:3)</PresentationFormat>
  <Paragraphs>65</Paragraphs>
  <Slides>16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Arial</vt:lpstr>
      <vt:lpstr>Calibri</vt:lpstr>
      <vt:lpstr>Times New Roman</vt:lpstr>
      <vt:lpstr>Тема Office</vt:lpstr>
      <vt:lpstr>Книги – юбиляры 2019 года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Krokoz™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Книги – юбиляры 2019 года</dc:title>
  <dc:creator>Пользователь</dc:creator>
  <cp:lastModifiedBy>User2</cp:lastModifiedBy>
  <cp:revision>18</cp:revision>
  <dcterms:created xsi:type="dcterms:W3CDTF">2019-12-11T09:48:14Z</dcterms:created>
  <dcterms:modified xsi:type="dcterms:W3CDTF">2019-12-24T08:36:21Z</dcterms:modified>
</cp:coreProperties>
</file>