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14"/>
  </p:notesMasterIdLst>
  <p:sldIdLst>
    <p:sldId id="256" r:id="rId2"/>
    <p:sldId id="262" r:id="rId3"/>
    <p:sldId id="277" r:id="rId4"/>
    <p:sldId id="266" r:id="rId5"/>
    <p:sldId id="269" r:id="rId6"/>
    <p:sldId id="267" r:id="rId7"/>
    <p:sldId id="273" r:id="rId8"/>
    <p:sldId id="271" r:id="rId9"/>
    <p:sldId id="278" r:id="rId10"/>
    <p:sldId id="282" r:id="rId11"/>
    <p:sldId id="259" r:id="rId12"/>
    <p:sldId id="28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1BB1F2-9830-4444-9756-A9128766D795}" type="datetimeFigureOut">
              <a:rPr lang="ru-RU" smtClean="0"/>
              <a:t>26.09.2019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14BDCE-CB01-442F-B2BB-D97743AF7836}" type="slidenum">
              <a:rPr lang="ru-RU" smtClean="0"/>
              <a:t>‹#›</a:t>
            </a:fld>
            <a:endParaRPr lang="ru-RU"/>
          </a:p>
        </p:txBody>
      </p:sp>
    </p:spTree>
    <p:extLst>
      <p:ext uri="{BB962C8B-B14F-4D97-AF65-F5344CB8AC3E}">
        <p14:creationId xmlns:p14="http://schemas.microsoft.com/office/powerpoint/2010/main" val="144665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D14BDCE-CB01-442F-B2BB-D97743AF7836}" type="slidenum">
              <a:rPr lang="ru-RU" smtClean="0"/>
              <a:t>10</a:t>
            </a:fld>
            <a:endParaRPr lang="ru-RU"/>
          </a:p>
        </p:txBody>
      </p:sp>
    </p:spTree>
    <p:extLst>
      <p:ext uri="{BB962C8B-B14F-4D97-AF65-F5344CB8AC3E}">
        <p14:creationId xmlns:p14="http://schemas.microsoft.com/office/powerpoint/2010/main" val="3906536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6A76D2-203D-47E5-851E-2A49B5BF73ED}" type="datetimeFigureOut">
              <a:rPr lang="ru-RU" smtClean="0"/>
              <a:pPr/>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276253-84E1-40C6-94EA-E6232A58B19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6A76D2-203D-47E5-851E-2A49B5BF73ED}" type="datetimeFigureOut">
              <a:rPr lang="ru-RU" smtClean="0"/>
              <a:pPr/>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276253-84E1-40C6-94EA-E6232A58B19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6A76D2-203D-47E5-851E-2A49B5BF73ED}" type="datetimeFigureOut">
              <a:rPr lang="ru-RU" smtClean="0"/>
              <a:pPr/>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276253-84E1-40C6-94EA-E6232A58B19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6A76D2-203D-47E5-851E-2A49B5BF73ED}" type="datetimeFigureOut">
              <a:rPr lang="ru-RU" smtClean="0"/>
              <a:pPr/>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276253-84E1-40C6-94EA-E6232A58B19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6A76D2-203D-47E5-851E-2A49B5BF73ED}" type="datetimeFigureOut">
              <a:rPr lang="ru-RU" smtClean="0"/>
              <a:pPr/>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276253-84E1-40C6-94EA-E6232A58B19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6A76D2-203D-47E5-851E-2A49B5BF73ED}" type="datetimeFigureOut">
              <a:rPr lang="ru-RU" smtClean="0"/>
              <a:pPr/>
              <a:t>26.09.2019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276253-84E1-40C6-94EA-E6232A58B19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6A76D2-203D-47E5-851E-2A49B5BF73ED}" type="datetimeFigureOut">
              <a:rPr lang="ru-RU" smtClean="0"/>
              <a:pPr/>
              <a:t>26.09.2019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276253-84E1-40C6-94EA-E6232A58B19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6A76D2-203D-47E5-851E-2A49B5BF73ED}" type="datetimeFigureOut">
              <a:rPr lang="ru-RU" smtClean="0"/>
              <a:pPr/>
              <a:t>26.09.2019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276253-84E1-40C6-94EA-E6232A58B19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6A76D2-203D-47E5-851E-2A49B5BF73ED}" type="datetimeFigureOut">
              <a:rPr lang="ru-RU" smtClean="0"/>
              <a:pPr/>
              <a:t>26.09.2019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276253-84E1-40C6-94EA-E6232A58B19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6A76D2-203D-47E5-851E-2A49B5BF73ED}" type="datetimeFigureOut">
              <a:rPr lang="ru-RU" smtClean="0"/>
              <a:pPr/>
              <a:t>26.09.2019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276253-84E1-40C6-94EA-E6232A58B19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6A76D2-203D-47E5-851E-2A49B5BF73ED}" type="datetimeFigureOut">
              <a:rPr lang="ru-RU" smtClean="0"/>
              <a:pPr/>
              <a:t>26.09.2019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276253-84E1-40C6-94EA-E6232A58B19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A76D2-203D-47E5-851E-2A49B5BF73ED}" type="datetimeFigureOut">
              <a:rPr lang="ru-RU" smtClean="0"/>
              <a:pPr/>
              <a:t>26.09.2019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76253-84E1-40C6-94EA-E6232A58B19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785795"/>
            <a:ext cx="8701118" cy="928693"/>
          </a:xfrm>
        </p:spPr>
        <p:txBody>
          <a:bodyPr>
            <a:noAutofit/>
          </a:bodyPr>
          <a:lstStyle/>
          <a:p>
            <a:r>
              <a:rPr lang="ru-RU" sz="3600" b="1" dirty="0" smtClean="0">
                <a:solidFill>
                  <a:srgbClr val="C00000"/>
                </a:solidFill>
                <a:latin typeface="Times New Roman" pitchFamily="18" charset="0"/>
                <a:cs typeface="Times New Roman" pitchFamily="18" charset="0"/>
              </a:rPr>
              <a:t>Туберкулёз – угроза для всей планеты!</a:t>
            </a:r>
            <a:br>
              <a:rPr lang="ru-RU" sz="3600" b="1" dirty="0" smtClean="0">
                <a:solidFill>
                  <a:srgbClr val="C00000"/>
                </a:solidFill>
                <a:latin typeface="Times New Roman" pitchFamily="18" charset="0"/>
                <a:cs typeface="Times New Roman" pitchFamily="18" charset="0"/>
              </a:rPr>
            </a:br>
            <a:endParaRPr lang="ru-RU" sz="3600" b="1" dirty="0">
              <a:solidFill>
                <a:srgbClr val="C00000"/>
              </a:solidFill>
              <a:latin typeface="Times New Roman" pitchFamily="18" charset="0"/>
              <a:cs typeface="Times New Roman" pitchFamily="18" charset="0"/>
            </a:endParaRPr>
          </a:p>
        </p:txBody>
      </p:sp>
      <p:sp>
        <p:nvSpPr>
          <p:cNvPr id="24578" name="AutoShape 2" descr="https://turkystan.kz/content/uploads/2017/03/1347626252_ridder-900x_.jpg?token=a185a4caba958265e7d1d03b6e0fa4a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1347626252_ridder-900x_.jpg"/>
          <p:cNvPicPr>
            <a:picLocks noChangeAspect="1"/>
          </p:cNvPicPr>
          <p:nvPr/>
        </p:nvPicPr>
        <p:blipFill>
          <a:blip r:embed="rId2"/>
          <a:stretch>
            <a:fillRect/>
          </a:stretch>
        </p:blipFill>
        <p:spPr>
          <a:xfrm>
            <a:off x="0" y="1857364"/>
            <a:ext cx="9144000" cy="50006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5014890" cy="4429156"/>
          </a:xfrm>
          <a:noFill/>
          <a:ln>
            <a:noFill/>
          </a:ln>
        </p:spPr>
        <p:style>
          <a:lnRef idx="2">
            <a:schemeClr val="accent2"/>
          </a:lnRef>
          <a:fillRef idx="1001">
            <a:schemeClr val="lt2"/>
          </a:fillRef>
          <a:effectRef idx="0">
            <a:schemeClr val="accent2"/>
          </a:effectRef>
          <a:fontRef idx="minor">
            <a:schemeClr val="dk1"/>
          </a:fontRef>
        </p:style>
        <p:txBody>
          <a:bodyPr>
            <a:normAutofit fontScale="90000"/>
          </a:bodyPr>
          <a:lstStyle/>
          <a:p>
            <a:pPr indent="452438" algn="l"/>
            <a:r>
              <a:rPr lang="ru-RU" sz="1400" b="1" dirty="0" smtClean="0">
                <a:latin typeface="Times New Roman" pitchFamily="18" charset="0"/>
                <a:cs typeface="Times New Roman" pitchFamily="18" charset="0"/>
              </a:rPr>
              <a:t>Туберкулёз сегодня остается наиболее распространенной болезнью в обществе. Давайте посмотрим данные очень страшной и печальной статистики</a:t>
            </a:r>
            <a:r>
              <a:rPr lang="ru-RU" sz="1400" b="1" i="1" dirty="0" smtClean="0">
                <a:latin typeface="Times New Roman" pitchFamily="18" charset="0"/>
                <a:cs typeface="Times New Roman" pitchFamily="18" charset="0"/>
              </a:rPr>
              <a:t>. </a:t>
            </a:r>
            <a:br>
              <a:rPr lang="ru-RU" sz="1400" b="1" i="1" dirty="0" smtClean="0">
                <a:latin typeface="Times New Roman" pitchFamily="18" charset="0"/>
                <a:cs typeface="Times New Roman" pitchFamily="18" charset="0"/>
              </a:rPr>
            </a:br>
            <a:r>
              <a:rPr lang="ru-RU" sz="1400" b="1" i="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В настоящее время в мире около 15 млн человек больны туберкулёзом, из них 11 млн — в трудоспособном возрасте.</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Около трети жителей нашей планеты инфицированы микобактерией туберкулёза.</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На планете каждую секунду туберкулезную инфекцию получает один человек.</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Каждую минуту в мире от туберкулеза умирает один человек.</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Ежегодно от различных форм туберкулеза умирают около 30 тысяч граждан России.</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Каждый год регистрируется 18 тысяч новых больных.</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Каждый четвертый из умирающих взрослых погибает от заболевания туберкулезом.</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Каждый день  на планете туберкулез уносит 5 тысяч жизней, и это число постоянно растет.</a:t>
            </a:r>
            <a:br>
              <a:rPr lang="ru-RU" sz="1400" b="1" dirty="0" smtClean="0">
                <a:latin typeface="Times New Roman" pitchFamily="18" charset="0"/>
                <a:cs typeface="Times New Roman" pitchFamily="18" charset="0"/>
              </a:rPr>
            </a:br>
            <a:endParaRPr lang="ru-RU" sz="1400" b="1" dirty="0">
              <a:latin typeface="Times New Roman" pitchFamily="18" charset="0"/>
              <a:cs typeface="Times New Roman" pitchFamily="18" charset="0"/>
            </a:endParaRPr>
          </a:p>
        </p:txBody>
      </p:sp>
      <p:pic>
        <p:nvPicPr>
          <p:cNvPr id="4" name="Рисунок 3" descr="img0.jpg"/>
          <p:cNvPicPr>
            <a:picLocks noChangeAspect="1"/>
          </p:cNvPicPr>
          <p:nvPr/>
        </p:nvPicPr>
        <p:blipFill>
          <a:blip r:embed="rId3"/>
          <a:srcRect l="44141" t="26562" b="10937"/>
          <a:stretch>
            <a:fillRect/>
          </a:stretch>
        </p:blipFill>
        <p:spPr>
          <a:xfrm>
            <a:off x="5429256" y="500042"/>
            <a:ext cx="3538929" cy="3571900"/>
          </a:xfrm>
          <a:prstGeom prst="rect">
            <a:avLst/>
          </a:prstGeom>
          <a:ln>
            <a:noFill/>
          </a:ln>
          <a:effectLst>
            <a:softEdge rad="112500"/>
          </a:effectLst>
        </p:spPr>
      </p:pic>
      <p:sp>
        <p:nvSpPr>
          <p:cNvPr id="7" name="Прямоугольник 6"/>
          <p:cNvSpPr/>
          <p:nvPr/>
        </p:nvSpPr>
        <p:spPr>
          <a:xfrm>
            <a:off x="1071538" y="4929198"/>
            <a:ext cx="7072346" cy="1384995"/>
          </a:xfrm>
          <a:prstGeom prst="rect">
            <a:avLst/>
          </a:prstGeom>
          <a:solidFill>
            <a:schemeClr val="bg1"/>
          </a:solidFill>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400" dirty="0" smtClean="0">
                <a:latin typeface="Times New Roman" pitchFamily="18" charset="0"/>
                <a:cs typeface="Times New Roman" pitchFamily="18" charset="0"/>
              </a:rPr>
              <a:t>       Туберкулез является чрезвычайно опасным заболеванием, которое раньше считалось неизлечимым и ежегодно уносило жизни миллионов людей. По данным главного фтизиатра Министерства здравоохранения и социального развития России, заболевание туберкулезом в стране остается тяжелой проблемой общества. Туберкулез заразен и очень опасен. Его называют «белой чумой XXI века».Туберкулез – угроза для всей планеты!</a:t>
            </a:r>
            <a:br>
              <a:rPr lang="ru-RU" sz="1400" dirty="0" smtClean="0">
                <a:latin typeface="Times New Roman" pitchFamily="18" charset="0"/>
                <a:cs typeface="Times New Roman" pitchFamily="18" charset="0"/>
              </a:rPr>
            </a:br>
            <a:endParaRPr lang="ru-RU"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4286280"/>
          </a:xfrm>
        </p:spPr>
        <p:txBody>
          <a:bodyPr>
            <a:normAutofit/>
          </a:bodyPr>
          <a:lstStyle/>
          <a:p>
            <a:pPr algn="r"/>
            <a:r>
              <a:rPr lang="ru-RU" sz="2400" b="1" i="1" dirty="0" smtClean="0">
                <a:solidFill>
                  <a:srgbClr val="002060"/>
                </a:solidFill>
                <a:latin typeface="Times New Roman" pitchFamily="18" charset="0"/>
                <a:cs typeface="Times New Roman" pitchFamily="18" charset="0"/>
              </a:rPr>
              <a:t> </a:t>
            </a:r>
            <a:endParaRPr lang="ru-RU" sz="2400" b="1" i="1" dirty="0">
              <a:solidFill>
                <a:srgbClr val="002060"/>
              </a:solidFill>
              <a:latin typeface="Times New Roman" pitchFamily="18" charset="0"/>
              <a:cs typeface="Times New Roman" pitchFamily="18" charset="0"/>
            </a:endParaRPr>
          </a:p>
        </p:txBody>
      </p:sp>
      <p:pic>
        <p:nvPicPr>
          <p:cNvPr id="6" name="Содержимое 5" descr="medotvod-ot-privivki-ot-grippa_2_1.jpg"/>
          <p:cNvPicPr>
            <a:picLocks noGrp="1" noChangeAspect="1"/>
          </p:cNvPicPr>
          <p:nvPr>
            <p:ph idx="1"/>
          </p:nvPr>
        </p:nvPicPr>
        <p:blipFill>
          <a:blip r:embed="rId2"/>
          <a:stretch>
            <a:fillRect/>
          </a:stretch>
        </p:blipFill>
        <p:spPr>
          <a:xfrm>
            <a:off x="214282" y="500042"/>
            <a:ext cx="2357454" cy="2080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rentgenografiya-legkih.jpeg"/>
          <p:cNvPicPr>
            <a:picLocks noChangeAspect="1"/>
          </p:cNvPicPr>
          <p:nvPr/>
        </p:nvPicPr>
        <p:blipFill>
          <a:blip r:embed="rId3"/>
          <a:stretch>
            <a:fillRect/>
          </a:stretch>
        </p:blipFill>
        <p:spPr>
          <a:xfrm>
            <a:off x="214282" y="4143380"/>
            <a:ext cx="2214578" cy="2013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6072198" y="714356"/>
            <a:ext cx="1285884" cy="307777"/>
          </a:xfrm>
          <a:prstGeom prst="rect">
            <a:avLst/>
          </a:prstGeom>
          <a:noFill/>
        </p:spPr>
        <p:txBody>
          <a:bodyPr wrap="square" rtlCol="0">
            <a:spAutoFit/>
          </a:bodyPr>
          <a:lstStyle/>
          <a:p>
            <a:endParaRPr lang="ru-RU" sz="1400" dirty="0"/>
          </a:p>
        </p:txBody>
      </p:sp>
      <p:sp>
        <p:nvSpPr>
          <p:cNvPr id="15" name="TextBox 14"/>
          <p:cNvSpPr txBox="1"/>
          <p:nvPr/>
        </p:nvSpPr>
        <p:spPr>
          <a:xfrm>
            <a:off x="4714876" y="1595021"/>
            <a:ext cx="4000528" cy="5262979"/>
          </a:xfrm>
          <a:prstGeom prst="rect">
            <a:avLst/>
          </a:prstGeom>
          <a:noFill/>
        </p:spPr>
        <p:txBody>
          <a:bodyPr wrap="square" rtlCol="0">
            <a:spAutoFit/>
          </a:bodyPr>
          <a:lstStyle/>
          <a:p>
            <a:pPr algn="ctr"/>
            <a:r>
              <a:rPr lang="ru-RU" sz="1400" b="1" dirty="0" smtClean="0">
                <a:solidFill>
                  <a:srgbClr val="7030A0"/>
                </a:solidFill>
              </a:rPr>
              <a:t>МЕРЫ ПРОФИЛАКТИКИ:</a:t>
            </a:r>
          </a:p>
          <a:p>
            <a:pPr algn="just"/>
            <a:endParaRPr lang="ru-RU" sz="1400" dirty="0" smtClean="0">
              <a:solidFill>
                <a:srgbClr val="7030A0"/>
              </a:solidFill>
            </a:endParaRPr>
          </a:p>
          <a:p>
            <a:pPr algn="just"/>
            <a:r>
              <a:rPr lang="ru-RU" sz="1400" dirty="0" smtClean="0">
                <a:latin typeface="Times New Roman" pitchFamily="18" charset="0"/>
                <a:cs typeface="Times New Roman" pitchFamily="18" charset="0"/>
              </a:rPr>
              <a:t>1. Вакцинация всех новорожденных детей вакциной БЦЖ в роддоме.</a:t>
            </a:r>
          </a:p>
          <a:p>
            <a:pPr algn="just"/>
            <a:r>
              <a:rPr lang="ru-RU" sz="1400" dirty="0" smtClean="0">
                <a:latin typeface="Times New Roman" pitchFamily="18" charset="0"/>
                <a:cs typeface="Times New Roman" pitchFamily="18" charset="0"/>
              </a:rPr>
              <a:t>2. Ежегодное проведение туберкулиновой пробы – реакции Манту – в детских садах, школах, вузах. </a:t>
            </a:r>
          </a:p>
          <a:p>
            <a:pPr algn="just"/>
            <a:r>
              <a:rPr lang="ru-RU" sz="1400" dirty="0" smtClean="0">
                <a:latin typeface="Times New Roman" pitchFamily="18" charset="0"/>
                <a:cs typeface="Times New Roman" pitchFamily="18" charset="0"/>
              </a:rPr>
              <a:t>3. Ежегодное прохождение флюрографического обследования ( с 15 лет).</a:t>
            </a:r>
          </a:p>
          <a:p>
            <a:pPr algn="just"/>
            <a:r>
              <a:rPr lang="ru-RU" sz="1400" dirty="0" smtClean="0">
                <a:latin typeface="Times New Roman" pitchFamily="18" charset="0"/>
                <a:cs typeface="Times New Roman" pitchFamily="18" charset="0"/>
              </a:rPr>
              <a:t>4. Соблюдение здорового образа жизни для повышения сопротивляемости организма.  Большое значение имеет рациональное питание, богатое полноценными белками и витаминами, отказ от алкоголя и курения, регулярная физическая активность, закаливание,  полноценный отдых. </a:t>
            </a:r>
          </a:p>
          <a:p>
            <a:pPr algn="just"/>
            <a:r>
              <a:rPr lang="ru-RU" sz="1400" dirty="0" smtClean="0">
                <a:latin typeface="Times New Roman" pitchFamily="18" charset="0"/>
                <a:cs typeface="Times New Roman" pitchFamily="18" charset="0"/>
              </a:rPr>
              <a:t>5. Соблюдение правил личной гигиены – пользование  индивидуальными гигиеническими средствами и посуды. </a:t>
            </a:r>
          </a:p>
          <a:p>
            <a:pPr algn="just"/>
            <a:r>
              <a:rPr lang="ru-RU" sz="1400" dirty="0" smtClean="0">
                <a:latin typeface="Times New Roman" pitchFamily="18" charset="0"/>
                <a:cs typeface="Times New Roman" pitchFamily="18" charset="0"/>
              </a:rPr>
              <a:t>6. Обязательная термическая обработка мяса и молока.</a:t>
            </a:r>
          </a:p>
          <a:p>
            <a:pPr algn="just"/>
            <a:r>
              <a:rPr lang="ru-RU" sz="1400" dirty="0" smtClean="0">
                <a:latin typeface="Times New Roman" pitchFamily="18" charset="0"/>
                <a:cs typeface="Times New Roman" pitchFamily="18" charset="0"/>
              </a:rPr>
              <a:t>7. Влажная уборка и проветривание жилых помещений.</a:t>
            </a:r>
          </a:p>
          <a:p>
            <a:pPr algn="just">
              <a:buFont typeface="Arial" pitchFamily="34" charset="0"/>
              <a:buChar char="•"/>
            </a:pPr>
            <a:endParaRPr lang="ru-RU" sz="1400" dirty="0" smtClean="0">
              <a:latin typeface="Times New Roman" pitchFamily="18" charset="0"/>
              <a:cs typeface="Times New Roman" pitchFamily="18" charset="0"/>
            </a:endParaRPr>
          </a:p>
        </p:txBody>
      </p:sp>
      <p:pic>
        <p:nvPicPr>
          <p:cNvPr id="17" name="Рисунок 16" descr="033.jpg"/>
          <p:cNvPicPr>
            <a:picLocks noChangeAspect="1"/>
          </p:cNvPicPr>
          <p:nvPr/>
        </p:nvPicPr>
        <p:blipFill>
          <a:blip r:embed="rId4"/>
          <a:srcRect l="16250" t="18333" r="18801" b="16666"/>
          <a:stretch>
            <a:fillRect/>
          </a:stretch>
        </p:blipFill>
        <p:spPr>
          <a:xfrm>
            <a:off x="2214546" y="2428868"/>
            <a:ext cx="2221072"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img1.jpg"/>
          <p:cNvPicPr>
            <a:picLocks noChangeAspect="1"/>
          </p:cNvPicPr>
          <p:nvPr/>
        </p:nvPicPr>
        <p:blipFill>
          <a:blip r:embed="rId5" cstate="print"/>
          <a:stretch>
            <a:fillRect/>
          </a:stretch>
        </p:blipFill>
        <p:spPr>
          <a:xfrm>
            <a:off x="5450267" y="214290"/>
            <a:ext cx="3479451" cy="1285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2018-03-23-tuberkulez (1).png"/>
          <p:cNvPicPr>
            <a:picLocks noChangeAspect="1"/>
          </p:cNvPicPr>
          <p:nvPr/>
        </p:nvPicPr>
        <p:blipFill>
          <a:blip r:embed="rId2"/>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5357818" y="5929330"/>
            <a:ext cx="4174374" cy="646331"/>
          </a:xfrm>
          <a:prstGeom prst="rect">
            <a:avLst/>
          </a:prstGeom>
          <a:noFill/>
        </p:spPr>
        <p:txBody>
          <a:bodyPr wrap="square" rtlCol="0">
            <a:spAutoFit/>
          </a:bodyPr>
          <a:lstStyle/>
          <a:p>
            <a:r>
              <a:rPr lang="ru-RU" b="1" i="1" dirty="0" smtClean="0">
                <a:solidFill>
                  <a:schemeClr val="accent1">
                    <a:lumMod val="75000"/>
                  </a:schemeClr>
                </a:solidFill>
                <a:latin typeface="Times New Roman" pitchFamily="18" charset="0"/>
                <a:cs typeface="Times New Roman" pitchFamily="18" charset="0"/>
              </a:rPr>
              <a:t>Выставку подготовила </a:t>
            </a:r>
          </a:p>
          <a:p>
            <a:r>
              <a:rPr lang="ru-RU" b="1" i="1" dirty="0" smtClean="0">
                <a:solidFill>
                  <a:schemeClr val="accent1">
                    <a:lumMod val="75000"/>
                  </a:schemeClr>
                </a:solidFill>
                <a:latin typeface="Times New Roman" pitchFamily="18" charset="0"/>
                <a:cs typeface="Times New Roman" pitchFamily="18" charset="0"/>
              </a:rPr>
              <a:t>вед. библиотекарь  Молоканова О.В</a:t>
            </a:r>
            <a:r>
              <a:rPr lang="ru-RU" dirty="0" smtClean="0">
                <a:solidFill>
                  <a:schemeClr val="accent1">
                    <a:lumMod val="75000"/>
                  </a:schemeClr>
                </a:solidFill>
              </a:rPr>
              <a:t>.</a:t>
            </a:r>
            <a:endParaRPr lang="ru-RU"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img1.jpg"/>
          <p:cNvPicPr>
            <a:picLocks noChangeAspect="1"/>
          </p:cNvPicPr>
          <p:nvPr/>
        </p:nvPicPr>
        <p:blipFill>
          <a:blip r:embed="rId2"/>
          <a:srcRect l="22461" t="30468" r="20898" b="22656"/>
          <a:stretch>
            <a:fillRect/>
          </a:stretch>
        </p:blipFill>
        <p:spPr>
          <a:xfrm>
            <a:off x="4857752" y="4143380"/>
            <a:ext cx="4143404" cy="2571768"/>
          </a:xfrm>
          <a:prstGeom prst="rect">
            <a:avLst/>
          </a:prstGeom>
          <a:ln>
            <a:noFill/>
          </a:ln>
          <a:effectLst>
            <a:softEdge rad="317500"/>
          </a:effectLst>
        </p:spPr>
      </p:pic>
      <p:sp>
        <p:nvSpPr>
          <p:cNvPr id="2" name="Заголовок 1"/>
          <p:cNvSpPr>
            <a:spLocks noGrp="1"/>
          </p:cNvSpPr>
          <p:nvPr>
            <p:ph type="title"/>
          </p:nvPr>
        </p:nvSpPr>
        <p:spPr>
          <a:xfrm>
            <a:off x="3357554" y="928670"/>
            <a:ext cx="4972056" cy="2143140"/>
          </a:xfrm>
        </p:spPr>
        <p:txBody>
          <a:bodyPr>
            <a:noAutofit/>
          </a:bodyPr>
          <a:lstStyle/>
          <a:p>
            <a:r>
              <a:rPr lang="ru-RU" sz="2400" b="1" i="1" dirty="0" smtClean="0">
                <a:solidFill>
                  <a:srgbClr val="C00000"/>
                </a:solidFill>
                <a:latin typeface="Times New Roman" pitchFamily="18" charset="0"/>
                <a:cs typeface="Times New Roman" pitchFamily="18" charset="0"/>
              </a:rPr>
              <a:t>24 марта 1882 года Роберт Кох впервые выделил бактерию, вызывающую туберкулёз, в дальнейшем получившую название палочка Коха.</a:t>
            </a:r>
            <a:r>
              <a:rPr lang="ru-RU" sz="1800" b="1" i="1" dirty="0" smtClean="0">
                <a:solidFill>
                  <a:srgbClr val="C00000"/>
                </a:solidFill>
                <a:latin typeface="Times New Roman" pitchFamily="18" charset="0"/>
                <a:cs typeface="Times New Roman" pitchFamily="18" charset="0"/>
              </a:rPr>
              <a:t/>
            </a:r>
            <a:br>
              <a:rPr lang="ru-RU" sz="1800" b="1" i="1" dirty="0" smtClean="0">
                <a:solidFill>
                  <a:srgbClr val="C00000"/>
                </a:solidFill>
                <a:latin typeface="Times New Roman" pitchFamily="18" charset="0"/>
                <a:cs typeface="Times New Roman" pitchFamily="18" charset="0"/>
              </a:rPr>
            </a:br>
            <a:endParaRPr lang="ru-RU" sz="1800" dirty="0">
              <a:solidFill>
                <a:srgbClr val="C00000"/>
              </a:solidFill>
            </a:endParaRPr>
          </a:p>
        </p:txBody>
      </p:sp>
      <p:pic>
        <p:nvPicPr>
          <p:cNvPr id="4" name="Содержимое 3" descr="343922_5c90a0334abcc5c90a0334ac07.jpeg"/>
          <p:cNvPicPr>
            <a:picLocks noGrp="1" noChangeAspect="1"/>
          </p:cNvPicPr>
          <p:nvPr>
            <p:ph idx="1"/>
          </p:nvPr>
        </p:nvPicPr>
        <p:blipFill>
          <a:blip r:embed="rId3"/>
          <a:stretch>
            <a:fillRect/>
          </a:stretch>
        </p:blipFill>
        <p:spPr>
          <a:xfrm>
            <a:off x="214282" y="0"/>
            <a:ext cx="2440149" cy="3223545"/>
          </a:xfrm>
          <a:prstGeom prst="ellipse">
            <a:avLst/>
          </a:prstGeom>
          <a:ln>
            <a:noFill/>
          </a:ln>
          <a:effectLst>
            <a:softEdge rad="112500"/>
          </a:effectLst>
        </p:spPr>
      </p:pic>
      <p:sp>
        <p:nvSpPr>
          <p:cNvPr id="8" name="TextBox 7"/>
          <p:cNvSpPr txBox="1"/>
          <p:nvPr/>
        </p:nvSpPr>
        <p:spPr>
          <a:xfrm>
            <a:off x="285720" y="3714752"/>
            <a:ext cx="4358288" cy="2800767"/>
          </a:xfrm>
          <a:prstGeom prst="rect">
            <a:avLst/>
          </a:prstGeom>
          <a:noFill/>
        </p:spPr>
        <p:txBody>
          <a:bodyPr wrap="square" rtlCol="0">
            <a:spAutoFit/>
          </a:bodyPr>
          <a:lstStyle/>
          <a:p>
            <a:pPr algn="just"/>
            <a:r>
              <a:rPr lang="ru-RU" sz="1600" b="1" i="1" dirty="0" smtClean="0">
                <a:solidFill>
                  <a:srgbClr val="002060"/>
                </a:solidFill>
                <a:latin typeface="Times New Roman" pitchFamily="18" charset="0"/>
                <a:cs typeface="Times New Roman" pitchFamily="18" charset="0"/>
              </a:rPr>
              <a:t>       Туберкулёз</a:t>
            </a:r>
            <a:r>
              <a:rPr lang="ru-RU" sz="1600" b="1" i="1" dirty="0">
                <a:solidFill>
                  <a:srgbClr val="002060"/>
                </a:solidFill>
                <a:latin typeface="Times New Roman" pitchFamily="18" charset="0"/>
                <a:cs typeface="Times New Roman" pitchFamily="18" charset="0"/>
              </a:rPr>
              <a:t>  </a:t>
            </a:r>
            <a:r>
              <a:rPr lang="ru-RU" sz="1600" b="1" i="1" dirty="0" smtClean="0">
                <a:solidFill>
                  <a:srgbClr val="002060"/>
                </a:solidFill>
                <a:latin typeface="Times New Roman" pitchFamily="18" charset="0"/>
                <a:cs typeface="Times New Roman" pitchFamily="18" charset="0"/>
              </a:rPr>
              <a:t>- широко </a:t>
            </a:r>
            <a:r>
              <a:rPr lang="ru-RU" sz="1600" b="1" i="1" dirty="0">
                <a:solidFill>
                  <a:srgbClr val="002060"/>
                </a:solidFill>
                <a:latin typeface="Times New Roman" pitchFamily="18" charset="0"/>
                <a:cs typeface="Times New Roman" pitchFamily="18" charset="0"/>
              </a:rPr>
              <a:t>распространённое в мире инфекционное </a:t>
            </a:r>
            <a:r>
              <a:rPr lang="ru-RU" sz="1600" b="1" i="1" dirty="0" smtClean="0">
                <a:solidFill>
                  <a:srgbClr val="002060"/>
                </a:solidFill>
                <a:latin typeface="Times New Roman" pitchFamily="18" charset="0"/>
                <a:cs typeface="Times New Roman" pitchFamily="18" charset="0"/>
              </a:rPr>
              <a:t>заболевание человека </a:t>
            </a:r>
            <a:r>
              <a:rPr lang="ru-RU" sz="1600" b="1" i="1" dirty="0">
                <a:solidFill>
                  <a:srgbClr val="002060"/>
                </a:solidFill>
                <a:latin typeface="Times New Roman" pitchFamily="18" charset="0"/>
                <a:cs typeface="Times New Roman" pitchFamily="18" charset="0"/>
              </a:rPr>
              <a:t>и животных, вызываемое различными видами </a:t>
            </a:r>
            <a:r>
              <a:rPr lang="ru-RU" sz="1600" b="1" i="1" dirty="0" smtClean="0">
                <a:solidFill>
                  <a:srgbClr val="002060"/>
                </a:solidFill>
                <a:latin typeface="Times New Roman" pitchFamily="18" charset="0"/>
                <a:cs typeface="Times New Roman" pitchFamily="18" charset="0"/>
              </a:rPr>
              <a:t>микобактерий из </a:t>
            </a:r>
            <a:r>
              <a:rPr lang="ru-RU" sz="1600" b="1" i="1" dirty="0">
                <a:solidFill>
                  <a:srgbClr val="002060"/>
                </a:solidFill>
                <a:latin typeface="Times New Roman" pitchFamily="18" charset="0"/>
                <a:cs typeface="Times New Roman" pitchFamily="18" charset="0"/>
              </a:rPr>
              <a:t>группы Mycobacterium tuberculosis </a:t>
            </a:r>
            <a:r>
              <a:rPr lang="ru-RU" sz="1600" b="1" i="1" dirty="0" smtClean="0">
                <a:solidFill>
                  <a:srgbClr val="002060"/>
                </a:solidFill>
                <a:latin typeface="Times New Roman" pitchFamily="18" charset="0"/>
                <a:cs typeface="Times New Roman" pitchFamily="18" charset="0"/>
              </a:rPr>
              <a:t>complex </a:t>
            </a:r>
            <a:r>
              <a:rPr lang="ru-RU" sz="1600" b="1" i="1" dirty="0">
                <a:solidFill>
                  <a:srgbClr val="002060"/>
                </a:solidFill>
                <a:latin typeface="Times New Roman" pitchFamily="18" charset="0"/>
                <a:cs typeface="Times New Roman" pitchFamily="18" charset="0"/>
              </a:rPr>
              <a:t>или иначе палочками </a:t>
            </a:r>
            <a:r>
              <a:rPr lang="ru-RU" sz="1600" b="1" i="1" dirty="0" smtClean="0">
                <a:solidFill>
                  <a:srgbClr val="002060"/>
                </a:solidFill>
                <a:latin typeface="Times New Roman" pitchFamily="18" charset="0"/>
                <a:cs typeface="Times New Roman" pitchFamily="18" charset="0"/>
              </a:rPr>
              <a:t>Коха. Туберкулёз </a:t>
            </a:r>
            <a:r>
              <a:rPr lang="ru-RU" sz="1600" b="1" i="1" dirty="0">
                <a:solidFill>
                  <a:srgbClr val="002060"/>
                </a:solidFill>
                <a:latin typeface="Times New Roman" pitchFamily="18" charset="0"/>
                <a:cs typeface="Times New Roman" pitchFamily="18" charset="0"/>
              </a:rPr>
              <a:t>обычно поражает лёгкие, реже затрагивая другие органы и системы. Mycobacterium </a:t>
            </a:r>
            <a:r>
              <a:rPr lang="ru-RU" sz="1600" b="1" i="1" dirty="0" smtClean="0">
                <a:solidFill>
                  <a:srgbClr val="002060"/>
                </a:solidFill>
                <a:latin typeface="Times New Roman" pitchFamily="18" charset="0"/>
                <a:cs typeface="Times New Roman" pitchFamily="18" charset="0"/>
              </a:rPr>
              <a:t>tuberculosis передаётся </a:t>
            </a:r>
            <a:r>
              <a:rPr lang="ru-RU" sz="1600" b="1" i="1" dirty="0">
                <a:solidFill>
                  <a:srgbClr val="002060"/>
                </a:solidFill>
                <a:latin typeface="Times New Roman" pitchFamily="18" charset="0"/>
                <a:cs typeface="Times New Roman" pitchFamily="18" charset="0"/>
              </a:rPr>
              <a:t>воздушно-капельным путём при разговоре, кашле и чихании </a:t>
            </a:r>
            <a:r>
              <a:rPr lang="ru-RU" sz="1600" b="1" i="1" dirty="0" smtClean="0">
                <a:solidFill>
                  <a:srgbClr val="002060"/>
                </a:solidFill>
                <a:latin typeface="Times New Roman" pitchFamily="18" charset="0"/>
                <a:cs typeface="Times New Roman" pitchFamily="18" charset="0"/>
              </a:rPr>
              <a:t>больного. </a:t>
            </a:r>
            <a:r>
              <a:rPr lang="ru-RU" sz="1600" b="1" i="1" dirty="0">
                <a:solidFill>
                  <a:srgbClr val="00206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642918"/>
            <a:ext cx="4114800" cy="1143000"/>
          </a:xfrm>
        </p:spPr>
        <p:txBody>
          <a:bodyPr>
            <a:normAutofit fontScale="90000"/>
          </a:bodyPr>
          <a:lstStyle/>
          <a:p>
            <a:pPr algn="l"/>
            <a:r>
              <a:rPr lang="ru-RU" sz="1800" dirty="0" smtClean="0">
                <a:solidFill>
                  <a:srgbClr val="0070C0"/>
                </a:solidFill>
                <a:latin typeface="Times New Roman" pitchFamily="18" charset="0"/>
                <a:cs typeface="Times New Roman" pitchFamily="18" charset="0"/>
              </a:rPr>
              <a:t>616. 995 Ф 939</a:t>
            </a:r>
            <a:br>
              <a:rPr lang="ru-RU" sz="1800" dirty="0" smtClean="0">
                <a:solidFill>
                  <a:srgbClr val="0070C0"/>
                </a:solidFill>
                <a:latin typeface="Times New Roman" pitchFamily="18" charset="0"/>
                <a:cs typeface="Times New Roman" pitchFamily="18" charset="0"/>
              </a:rPr>
            </a:br>
            <a:r>
              <a:rPr lang="ru-RU" sz="1800" dirty="0" smtClean="0">
                <a:solidFill>
                  <a:srgbClr val="0070C0"/>
                </a:solidFill>
                <a:latin typeface="Times New Roman" pitchFamily="18" charset="0"/>
                <a:cs typeface="Times New Roman" pitchFamily="18" charset="0"/>
              </a:rPr>
              <a:t>     Фтизиатрия : национальное руководство / под редакцией М. И. Перельмана. – Москва : ГЭОТАР-Медиа, 2007. – 512 с. </a:t>
            </a:r>
            <a:endParaRPr lang="ru-RU" sz="1800" dirty="0">
              <a:solidFill>
                <a:srgbClr val="0070C0"/>
              </a:solidFill>
              <a:latin typeface="Times New Roman" pitchFamily="18" charset="0"/>
              <a:cs typeface="Times New Roman" pitchFamily="18" charset="0"/>
            </a:endParaRPr>
          </a:p>
        </p:txBody>
      </p:sp>
      <p:pic>
        <p:nvPicPr>
          <p:cNvPr id="4" name="Содержимое 3" descr="1005703614.jpg"/>
          <p:cNvPicPr>
            <a:picLocks noGrp="1" noChangeAspect="1"/>
          </p:cNvPicPr>
          <p:nvPr>
            <p:ph idx="1"/>
          </p:nvPr>
        </p:nvPicPr>
        <p:blipFill>
          <a:blip r:embed="rId2"/>
          <a:stretch>
            <a:fillRect/>
          </a:stretch>
        </p:blipFill>
        <p:spPr>
          <a:xfrm>
            <a:off x="428596" y="571480"/>
            <a:ext cx="2357454" cy="3429024"/>
          </a:xfrm>
          <a:prstGeom prst="rect">
            <a:avLst/>
          </a:prstGeom>
        </p:spPr>
      </p:pic>
      <p:sp>
        <p:nvSpPr>
          <p:cNvPr id="5" name="TextBox 4"/>
          <p:cNvSpPr txBox="1"/>
          <p:nvPr/>
        </p:nvSpPr>
        <p:spPr>
          <a:xfrm>
            <a:off x="3000364" y="2357430"/>
            <a:ext cx="5643602" cy="1815882"/>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       «Национальные руководства» – серия практических руководств по основным медицинским специальностям, включающих информацию, необходимую врачу для непрерывного послевузовского образования. В национальных руководствах равное внимание уделено профилактике, диагностике, фармакотерапии и немедикаментозным методам лечения.</a:t>
            </a:r>
          </a:p>
        </p:txBody>
      </p:sp>
      <p:sp>
        <p:nvSpPr>
          <p:cNvPr id="6" name="TextBox 5"/>
          <p:cNvSpPr txBox="1"/>
          <p:nvPr/>
        </p:nvSpPr>
        <p:spPr>
          <a:xfrm>
            <a:off x="500034" y="4214818"/>
            <a:ext cx="7929618" cy="1077218"/>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        В книгу вошли общие и частные вопросы фтизиатрии, содержащие объединённую согласованную позицию ведущих отечественных специалистов.  </a:t>
            </a:r>
          </a:p>
          <a:p>
            <a:pPr algn="just"/>
            <a:r>
              <a:rPr lang="ru-RU" sz="1600" dirty="0" smtClean="0">
                <a:latin typeface="Times New Roman" pitchFamily="18" charset="0"/>
                <a:cs typeface="Times New Roman" pitchFamily="18" charset="0"/>
              </a:rPr>
              <a:t>       Руководство предназначено фтизиатрам, пульмонологам, студентам старших курсов медицинских вузов, интернам, ординаторам, аспирантам.</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1500174"/>
            <a:ext cx="6286544" cy="1362075"/>
          </a:xfrm>
        </p:spPr>
        <p:txBody>
          <a:bodyPr>
            <a:normAutofit/>
          </a:bodyPr>
          <a:lstStyle/>
          <a:p>
            <a:pPr algn="just"/>
            <a:r>
              <a:rPr lang="ru-RU" sz="1400" b="0" cap="none" dirty="0" smtClean="0">
                <a:solidFill>
                  <a:schemeClr val="tx1"/>
                </a:solidFill>
                <a:latin typeface="Times New Roman" pitchFamily="18" charset="0"/>
                <a:cs typeface="Times New Roman" pitchFamily="18" charset="0"/>
              </a:rPr>
              <a:t>       В издании содержится информация о достижениях медицинской науки и диагностике, профилактике и лечении туберкулёза. Учебник предназначен студентам медицинских вузов, а также может быть рекомендован для последипломного образования врачей, в частности, для врачей общей практике и семейных врачей. </a:t>
            </a:r>
            <a:endParaRPr lang="ru-RU" sz="1400" b="0" cap="none"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2357422" y="142852"/>
            <a:ext cx="4143403" cy="1071570"/>
          </a:xfrm>
        </p:spPr>
        <p:txBody>
          <a:bodyPr>
            <a:normAutofit fontScale="62500" lnSpcReduction="20000"/>
          </a:bodyPr>
          <a:lstStyle/>
          <a:p>
            <a:pPr algn="l"/>
            <a:r>
              <a:rPr lang="ru-RU" dirty="0" smtClean="0">
                <a:solidFill>
                  <a:schemeClr val="tx1"/>
                </a:solidFill>
                <a:latin typeface="Times New Roman" pitchFamily="18" charset="0"/>
                <a:cs typeface="Times New Roman" pitchFamily="18" charset="0"/>
              </a:rPr>
              <a:t> </a:t>
            </a:r>
            <a:r>
              <a:rPr lang="ru-RU" dirty="0" smtClean="0">
                <a:solidFill>
                  <a:srgbClr val="C00000"/>
                </a:solidFill>
                <a:latin typeface="Times New Roman" pitchFamily="18" charset="0"/>
                <a:cs typeface="Times New Roman" pitchFamily="18" charset="0"/>
              </a:rPr>
              <a:t>616.995 П 27</a:t>
            </a:r>
          </a:p>
          <a:p>
            <a:pPr algn="just"/>
            <a:r>
              <a:rPr lang="ru-RU" dirty="0" smtClean="0">
                <a:solidFill>
                  <a:srgbClr val="C00000"/>
                </a:solidFill>
                <a:latin typeface="Times New Roman" pitchFamily="18" charset="0"/>
                <a:cs typeface="Times New Roman" pitchFamily="18" charset="0"/>
              </a:rPr>
              <a:t>     Перельман, М. И. Фтизиатрия : учебник для студентов учреждений высшего профессионального </a:t>
            </a:r>
            <a:r>
              <a:rPr lang="ru-RU" dirty="0">
                <a:solidFill>
                  <a:srgbClr val="C00000"/>
                </a:solidFill>
                <a:latin typeface="Times New Roman" pitchFamily="18" charset="0"/>
                <a:cs typeface="Times New Roman" pitchFamily="18" charset="0"/>
              </a:rPr>
              <a:t>образования </a:t>
            </a:r>
            <a:r>
              <a:rPr lang="ru-RU" dirty="0" smtClean="0">
                <a:solidFill>
                  <a:srgbClr val="C00000"/>
                </a:solidFill>
                <a:latin typeface="Times New Roman" pitchFamily="18" charset="0"/>
                <a:cs typeface="Times New Roman" pitchFamily="18" charset="0"/>
              </a:rPr>
              <a:t>/ М. И. Перельман, И. В. Богадельникова. – Москва, 2010. – 448 с. </a:t>
            </a:r>
          </a:p>
        </p:txBody>
      </p:sp>
      <p:pic>
        <p:nvPicPr>
          <p:cNvPr id="4" name="Рисунок 3" descr="1015211552.jpg"/>
          <p:cNvPicPr>
            <a:picLocks noChangeAspect="1"/>
          </p:cNvPicPr>
          <p:nvPr/>
        </p:nvPicPr>
        <p:blipFill>
          <a:blip r:embed="rId2" cstate="print"/>
          <a:stretch>
            <a:fillRect/>
          </a:stretch>
        </p:blipFill>
        <p:spPr>
          <a:xfrm>
            <a:off x="214282" y="285728"/>
            <a:ext cx="1900235" cy="2857496"/>
          </a:xfrm>
          <a:prstGeom prst="rect">
            <a:avLst/>
          </a:prstGeom>
        </p:spPr>
      </p:pic>
      <p:pic>
        <p:nvPicPr>
          <p:cNvPr id="5" name="Рисунок 4" descr="3116_0.jpg"/>
          <p:cNvPicPr>
            <a:picLocks noChangeAspect="1"/>
          </p:cNvPicPr>
          <p:nvPr/>
        </p:nvPicPr>
        <p:blipFill>
          <a:blip r:embed="rId3"/>
          <a:stretch>
            <a:fillRect/>
          </a:stretch>
        </p:blipFill>
        <p:spPr>
          <a:xfrm>
            <a:off x="6929454" y="3643314"/>
            <a:ext cx="1943932" cy="2905124"/>
          </a:xfrm>
          <a:prstGeom prst="rect">
            <a:avLst/>
          </a:prstGeom>
        </p:spPr>
      </p:pic>
      <p:sp>
        <p:nvSpPr>
          <p:cNvPr id="6" name="Прямоугольник 5"/>
          <p:cNvSpPr/>
          <p:nvPr/>
        </p:nvSpPr>
        <p:spPr>
          <a:xfrm>
            <a:off x="2114517" y="3643314"/>
            <a:ext cx="4314871" cy="1015663"/>
          </a:xfrm>
          <a:prstGeom prst="rect">
            <a:avLst/>
          </a:prstGeom>
        </p:spPr>
        <p:txBody>
          <a:bodyPr wrap="square">
            <a:spAutoFit/>
          </a:bodyPr>
          <a:lstStyle/>
          <a:p>
            <a:pPr algn="r"/>
            <a:r>
              <a:rPr lang="ru-RU" sz="1600" dirty="0" smtClean="0">
                <a:solidFill>
                  <a:srgbClr val="0070C0"/>
                </a:solidFill>
                <a:latin typeface="Times New Roman" pitchFamily="18" charset="0"/>
                <a:cs typeface="Times New Roman" pitchFamily="18" charset="0"/>
              </a:rPr>
              <a:t>616.995 Ф 939</a:t>
            </a:r>
          </a:p>
          <a:p>
            <a:pPr indent="452438" algn="just"/>
            <a:r>
              <a:rPr lang="ru-RU" sz="1600" dirty="0" smtClean="0">
                <a:solidFill>
                  <a:srgbClr val="0070C0"/>
                </a:solidFill>
                <a:latin typeface="Times New Roman" pitchFamily="18" charset="0"/>
                <a:cs typeface="Times New Roman" pitchFamily="18" charset="0"/>
              </a:rPr>
              <a:t>Фтизиопульмонология </a:t>
            </a:r>
            <a:r>
              <a:rPr lang="ru-RU" sz="1400" dirty="0" smtClean="0">
                <a:solidFill>
                  <a:srgbClr val="0070C0"/>
                </a:solidFill>
                <a:latin typeface="Times New Roman" pitchFamily="18" charset="0"/>
                <a:cs typeface="Times New Roman" pitchFamily="18" charset="0"/>
              </a:rPr>
              <a:t>: учебник / В. Ю. Мишин,   Ю. Г. Григорьев, А. В. Митронин С. П. Завражнов. – Москва : ГЭОТАР-Медиа, 2007. – 504 с.</a:t>
            </a:r>
            <a:endParaRPr lang="ru-RU" sz="1400" dirty="0">
              <a:solidFill>
                <a:srgbClr val="0070C0"/>
              </a:solidFill>
              <a:latin typeface="Times New Roman" pitchFamily="18" charset="0"/>
              <a:cs typeface="Times New Roman" pitchFamily="18" charset="0"/>
            </a:endParaRPr>
          </a:p>
        </p:txBody>
      </p:sp>
      <p:sp>
        <p:nvSpPr>
          <p:cNvPr id="7" name="Прямоугольник 6"/>
          <p:cNvSpPr/>
          <p:nvPr/>
        </p:nvSpPr>
        <p:spPr>
          <a:xfrm>
            <a:off x="214282" y="4857761"/>
            <a:ext cx="6357982" cy="1600438"/>
          </a:xfrm>
          <a:prstGeom prst="rect">
            <a:avLst/>
          </a:prstGeom>
        </p:spPr>
        <p:txBody>
          <a:bodyPr wrap="square">
            <a:spAutoFit/>
          </a:bodyPr>
          <a:lstStyle/>
          <a:p>
            <a:pPr algn="just"/>
            <a:r>
              <a:rPr lang="ru-RU" sz="1400" dirty="0" smtClean="0">
                <a:latin typeface="Times New Roman" pitchFamily="18" charset="0"/>
                <a:cs typeface="Times New Roman" pitchFamily="18" charset="0"/>
              </a:rPr>
              <a:t>        Учебник подготовлен авторским коллективом с учетом современных достижений фтизиатрии в соответствии с программой по фтизиопульмонологии для студентов лечебных и стоматологических факультетов медицинских вызов России. Он может быть использован также в качестве дополнительной учебной литературы по фтизиопульмонологии для педиатрических и медико-профилактических факультетов медицинских вузов, подготовки интернов и ординаторов по фтизиопульмонологии и стоматологии</a:t>
            </a:r>
            <a:r>
              <a:rPr lang="ru-RU" sz="1400" dirty="0" smtClean="0"/>
              <a:t>. </a:t>
            </a:r>
            <a:endParaRPr lang="ru-RU"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357562"/>
            <a:ext cx="5208597" cy="3357586"/>
          </a:xfrm>
        </p:spPr>
        <p:txBody>
          <a:bodyPr>
            <a:normAutofit/>
          </a:bodyPr>
          <a:lstStyle/>
          <a:p>
            <a:pPr algn="just"/>
            <a:r>
              <a:rPr lang="ru-RU" sz="1600" b="0" cap="none" dirty="0" smtClean="0">
                <a:latin typeface="Times New Roman" pitchFamily="18" charset="0"/>
                <a:cs typeface="Times New Roman" pitchFamily="18" charset="0"/>
              </a:rPr>
              <a:t>       Руководство по легочному и внелегочному туберкулезу является своевременным и актуальным для отечественной фтизиатрии, для научных работников и врачей, работающих в этой области. Отличительными особенностями руководства  является освещение специальных вопросов, отражающих теоретические представления о патогенезе и патологической анатомии, а также клинической бактериологии. Биохимии и иммунологии</a:t>
            </a:r>
            <a:r>
              <a:rPr lang="ru-RU" sz="1600" b="0" dirty="0" smtClean="0">
                <a:latin typeface="Times New Roman" pitchFamily="18" charset="0"/>
                <a:cs typeface="Times New Roman" pitchFamily="18" charset="0"/>
              </a:rPr>
              <a:t>. </a:t>
            </a:r>
            <a:endParaRPr lang="ru-RU" sz="1600" b="0" dirty="0">
              <a:latin typeface="Times New Roman" pitchFamily="18" charset="0"/>
              <a:cs typeface="Times New Roman" pitchFamily="18" charset="0"/>
            </a:endParaRPr>
          </a:p>
        </p:txBody>
      </p:sp>
      <p:sp>
        <p:nvSpPr>
          <p:cNvPr id="3" name="Текст 2"/>
          <p:cNvSpPr>
            <a:spLocks noGrp="1"/>
          </p:cNvSpPr>
          <p:nvPr>
            <p:ph type="body" idx="1"/>
          </p:nvPr>
        </p:nvSpPr>
        <p:spPr>
          <a:xfrm>
            <a:off x="4071934" y="1142984"/>
            <a:ext cx="4637093" cy="1500198"/>
          </a:xfrm>
        </p:spPr>
        <p:txBody>
          <a:bodyPr>
            <a:normAutofit lnSpcReduction="10000"/>
          </a:bodyPr>
          <a:lstStyle/>
          <a:p>
            <a:r>
              <a:rPr lang="ru-RU" sz="1600" dirty="0" smtClean="0">
                <a:solidFill>
                  <a:srgbClr val="C00000"/>
                </a:solidFill>
                <a:latin typeface="Times New Roman" pitchFamily="18" charset="0"/>
                <a:cs typeface="Times New Roman" pitchFamily="18" charset="0"/>
              </a:rPr>
              <a:t>616.995</a:t>
            </a:r>
            <a:r>
              <a:rPr lang="ru-RU" sz="1800" dirty="0" smtClean="0">
                <a:solidFill>
                  <a:srgbClr val="C00000"/>
                </a:solidFill>
                <a:latin typeface="Times New Roman" pitchFamily="18" charset="0"/>
                <a:cs typeface="Times New Roman" pitchFamily="18" charset="0"/>
              </a:rPr>
              <a:t> Р 851 </a:t>
            </a:r>
          </a:p>
          <a:p>
            <a:pPr algn="just"/>
            <a:r>
              <a:rPr lang="ru-RU" sz="1800" dirty="0" smtClean="0">
                <a:solidFill>
                  <a:srgbClr val="C00000"/>
                </a:solidFill>
                <a:latin typeface="Times New Roman" pitchFamily="18" charset="0"/>
                <a:cs typeface="Times New Roman" pitchFamily="18" charset="0"/>
              </a:rPr>
              <a:t>     Руководство по легочному и внелегочному туберкулёзу / под </a:t>
            </a:r>
            <a:r>
              <a:rPr lang="ru-RU" sz="1800" dirty="0">
                <a:solidFill>
                  <a:srgbClr val="C00000"/>
                </a:solidFill>
                <a:latin typeface="Times New Roman" pitchFamily="18" charset="0"/>
                <a:cs typeface="Times New Roman" pitchFamily="18" charset="0"/>
              </a:rPr>
              <a:t>редакцией Ю. Н. Левашева, Ю. М. </a:t>
            </a:r>
            <a:r>
              <a:rPr lang="ru-RU" sz="1800" dirty="0" smtClean="0">
                <a:solidFill>
                  <a:srgbClr val="C00000"/>
                </a:solidFill>
                <a:latin typeface="Times New Roman" pitchFamily="18" charset="0"/>
                <a:cs typeface="Times New Roman" pitchFamily="18" charset="0"/>
              </a:rPr>
              <a:t>Репина.  Санкт-Петербург : ЭЛБИ-СПб, 2006. – 544 с.</a:t>
            </a:r>
            <a:endParaRPr lang="ru-RU" sz="1800" dirty="0">
              <a:solidFill>
                <a:srgbClr val="C00000"/>
              </a:solidFill>
              <a:latin typeface="Times New Roman" pitchFamily="18" charset="0"/>
              <a:cs typeface="Times New Roman" pitchFamily="18" charset="0"/>
            </a:endParaRPr>
          </a:p>
        </p:txBody>
      </p:sp>
      <p:pic>
        <p:nvPicPr>
          <p:cNvPr id="4" name="Рисунок 3" descr="644_0.jpg"/>
          <p:cNvPicPr>
            <a:picLocks noChangeAspect="1"/>
          </p:cNvPicPr>
          <p:nvPr/>
        </p:nvPicPr>
        <p:blipFill>
          <a:blip r:embed="rId2"/>
          <a:stretch>
            <a:fillRect/>
          </a:stretch>
        </p:blipFill>
        <p:spPr>
          <a:xfrm>
            <a:off x="6286512" y="2928934"/>
            <a:ext cx="2500330" cy="3571900"/>
          </a:xfrm>
          <a:prstGeom prst="rect">
            <a:avLst/>
          </a:prstGeom>
        </p:spPr>
      </p:pic>
      <p:pic>
        <p:nvPicPr>
          <p:cNvPr id="10" name="Рисунок 9" descr="prevent-lung-disease.jpg"/>
          <p:cNvPicPr>
            <a:picLocks noChangeAspect="1"/>
          </p:cNvPicPr>
          <p:nvPr/>
        </p:nvPicPr>
        <p:blipFill>
          <a:blip r:embed="rId3" cstate="print"/>
          <a:stretch>
            <a:fillRect/>
          </a:stretch>
        </p:blipFill>
        <p:spPr>
          <a:xfrm>
            <a:off x="142844" y="142852"/>
            <a:ext cx="3500462" cy="2571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mantoux-test.jpg"/>
          <p:cNvPicPr>
            <a:picLocks noChangeAspect="1"/>
          </p:cNvPicPr>
          <p:nvPr/>
        </p:nvPicPr>
        <p:blipFill>
          <a:blip r:embed="rId2"/>
          <a:stretch>
            <a:fillRect/>
          </a:stretch>
        </p:blipFill>
        <p:spPr>
          <a:xfrm>
            <a:off x="5823331" y="3143248"/>
            <a:ext cx="3320669" cy="1535432"/>
          </a:xfrm>
          <a:prstGeom prst="rect">
            <a:avLst/>
          </a:prstGeom>
          <a:ln>
            <a:noFill/>
          </a:ln>
          <a:effectLst>
            <a:softEdge rad="127000"/>
          </a:effectLst>
        </p:spPr>
      </p:pic>
      <p:sp>
        <p:nvSpPr>
          <p:cNvPr id="2" name="Заголовок 1"/>
          <p:cNvSpPr>
            <a:spLocks noGrp="1"/>
          </p:cNvSpPr>
          <p:nvPr>
            <p:ph type="title"/>
          </p:nvPr>
        </p:nvSpPr>
        <p:spPr>
          <a:xfrm>
            <a:off x="2500298" y="5357826"/>
            <a:ext cx="5576902" cy="1285884"/>
          </a:xfrm>
        </p:spPr>
        <p:txBody>
          <a:bodyPr>
            <a:normAutofit fontScale="90000"/>
          </a:bodyPr>
          <a:lstStyle/>
          <a:p>
            <a:pPr algn="just"/>
            <a:r>
              <a:rPr lang="ru-RU" sz="1600" b="0" cap="none" dirty="0" smtClean="0">
                <a:solidFill>
                  <a:schemeClr val="tx1"/>
                </a:solidFill>
                <a:latin typeface="Times New Roman" pitchFamily="18" charset="0"/>
                <a:cs typeface="Times New Roman" pitchFamily="18" charset="0"/>
              </a:rPr>
              <a:t>       В учебном пособии представлены основные сведения по вопросам этиологии, диагностики, клиники, лечения туберкулеза и организации фтизиатрической службы в соответствии с программой медицинских вузов по туберкулезу.</a:t>
            </a:r>
            <a:endParaRPr lang="ru-RU" sz="1600" b="0" cap="none" dirty="0">
              <a:latin typeface="Times New Roman" pitchFamily="18" charset="0"/>
              <a:cs typeface="Times New Roman" pitchFamily="18" charset="0"/>
            </a:endParaRPr>
          </a:p>
        </p:txBody>
      </p:sp>
      <p:sp>
        <p:nvSpPr>
          <p:cNvPr id="3" name="Текст 2"/>
          <p:cNvSpPr>
            <a:spLocks noGrp="1"/>
          </p:cNvSpPr>
          <p:nvPr>
            <p:ph type="body" idx="1"/>
          </p:nvPr>
        </p:nvSpPr>
        <p:spPr>
          <a:xfrm>
            <a:off x="2428861" y="4000504"/>
            <a:ext cx="3714775" cy="1000132"/>
          </a:xfrm>
        </p:spPr>
        <p:txBody>
          <a:bodyPr>
            <a:normAutofit/>
          </a:bodyPr>
          <a:lstStyle/>
          <a:p>
            <a:pPr algn="l"/>
            <a:r>
              <a:rPr lang="ru-RU" sz="1400" dirty="0" smtClean="0">
                <a:solidFill>
                  <a:srgbClr val="C00000"/>
                </a:solidFill>
                <a:latin typeface="Times New Roman" pitchFamily="18" charset="0"/>
                <a:cs typeface="Times New Roman" pitchFamily="18" charset="0"/>
              </a:rPr>
              <a:t>616.995 К 76</a:t>
            </a:r>
          </a:p>
          <a:p>
            <a:pPr algn="just"/>
            <a:r>
              <a:rPr lang="ru-RU" sz="1400" dirty="0" smtClean="0">
                <a:solidFill>
                  <a:srgbClr val="C00000"/>
                </a:solidFill>
                <a:latin typeface="Times New Roman" pitchFamily="18" charset="0"/>
                <a:cs typeface="Times New Roman" pitchFamily="18" charset="0"/>
              </a:rPr>
              <a:t>       Кошечкин, В. А. Туберкулез / В. А. Кошечкин, З. А. Иванова. – Москва :  ГЭОТАР-Медиа, 2007. – 304 с.</a:t>
            </a:r>
            <a:endParaRPr lang="ru-RU" sz="1400" dirty="0">
              <a:solidFill>
                <a:srgbClr val="C00000"/>
              </a:solidFill>
              <a:latin typeface="Times New Roman" pitchFamily="18" charset="0"/>
              <a:cs typeface="Times New Roman" pitchFamily="18" charset="0"/>
            </a:endParaRPr>
          </a:p>
        </p:txBody>
      </p:sp>
      <p:pic>
        <p:nvPicPr>
          <p:cNvPr id="4" name="Рисунок 3" descr="1005703999.jpg"/>
          <p:cNvPicPr>
            <a:picLocks noChangeAspect="1"/>
          </p:cNvPicPr>
          <p:nvPr/>
        </p:nvPicPr>
        <p:blipFill>
          <a:blip r:embed="rId3"/>
          <a:stretch>
            <a:fillRect/>
          </a:stretch>
        </p:blipFill>
        <p:spPr>
          <a:xfrm>
            <a:off x="285720" y="3786190"/>
            <a:ext cx="2004244" cy="2857520"/>
          </a:xfrm>
          <a:prstGeom prst="rect">
            <a:avLst/>
          </a:prstGeom>
        </p:spPr>
      </p:pic>
      <p:pic>
        <p:nvPicPr>
          <p:cNvPr id="5" name="Рисунок 4" descr="1003193982.jpg"/>
          <p:cNvPicPr>
            <a:picLocks noChangeAspect="1"/>
          </p:cNvPicPr>
          <p:nvPr/>
        </p:nvPicPr>
        <p:blipFill>
          <a:blip r:embed="rId4"/>
          <a:stretch>
            <a:fillRect/>
          </a:stretch>
        </p:blipFill>
        <p:spPr>
          <a:xfrm>
            <a:off x="285720" y="357166"/>
            <a:ext cx="1978283" cy="2857520"/>
          </a:xfrm>
          <a:prstGeom prst="rect">
            <a:avLst/>
          </a:prstGeom>
        </p:spPr>
      </p:pic>
      <p:sp>
        <p:nvSpPr>
          <p:cNvPr id="6" name="Прямоугольник 5"/>
          <p:cNvSpPr/>
          <p:nvPr/>
        </p:nvSpPr>
        <p:spPr>
          <a:xfrm>
            <a:off x="2571736" y="285728"/>
            <a:ext cx="4572000" cy="954107"/>
          </a:xfrm>
          <a:prstGeom prst="rect">
            <a:avLst/>
          </a:prstGeom>
        </p:spPr>
        <p:txBody>
          <a:bodyPr wrap="square">
            <a:spAutoFit/>
          </a:bodyPr>
          <a:lstStyle/>
          <a:p>
            <a:r>
              <a:rPr lang="ru-RU" sz="1400" dirty="0" smtClean="0">
                <a:solidFill>
                  <a:srgbClr val="C00000"/>
                </a:solidFill>
              </a:rPr>
              <a:t>616-053 Т 811</a:t>
            </a:r>
          </a:p>
          <a:p>
            <a:pPr algn="just"/>
            <a:r>
              <a:rPr lang="ru-RU" sz="1400" dirty="0" smtClean="0">
                <a:solidFill>
                  <a:srgbClr val="C00000"/>
                </a:solidFill>
              </a:rPr>
              <a:t>       Туберкулёз и детей и подростков : руководство / под редакцией О. И. Король, М. Э. Лозовской. – Санкт-Петербург : Питер, 2005. – 432 с. </a:t>
            </a:r>
            <a:endParaRPr lang="ru-RU" sz="1400" dirty="0">
              <a:solidFill>
                <a:srgbClr val="C00000"/>
              </a:solidFill>
            </a:endParaRPr>
          </a:p>
        </p:txBody>
      </p:sp>
      <p:sp>
        <p:nvSpPr>
          <p:cNvPr id="7" name="Прямоугольник 6"/>
          <p:cNvSpPr/>
          <p:nvPr/>
        </p:nvSpPr>
        <p:spPr>
          <a:xfrm>
            <a:off x="2643174" y="1285860"/>
            <a:ext cx="6143668" cy="1815882"/>
          </a:xfrm>
          <a:prstGeom prst="rect">
            <a:avLst/>
          </a:prstGeom>
        </p:spPr>
        <p:txBody>
          <a:bodyPr wrap="square">
            <a:spAutoFit/>
          </a:bodyPr>
          <a:lstStyle/>
          <a:p>
            <a:pPr algn="just"/>
            <a:r>
              <a:rPr lang="ru-RU" sz="1400" dirty="0" smtClean="0">
                <a:latin typeface="Times New Roman" pitchFamily="18" charset="0"/>
                <a:cs typeface="Times New Roman" pitchFamily="18" charset="0"/>
              </a:rPr>
              <a:t>       В руководстве представлены разделы, посвященные эпидемиологии и методам выявления туберкулёза  у детей и подростков, вариантам развития заболевания в различных возрастных групп.  Дана подробная клиническая характеристика туберкулёза  первичного и вторичного периода, описаны особенности течения болезни у детей из сельской местности, а также у ВИЧ-инфицированных детей. Издание предназначено для фтизиатров, пульмонологов, педиатров, инфекционистов, семейных врачей, а также для студентов старших курсов медицинских вузов.</a:t>
            </a:r>
            <a:endParaRPr lang="ru-RU"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0430" y="3143248"/>
            <a:ext cx="5065721" cy="1285884"/>
          </a:xfrm>
        </p:spPr>
        <p:txBody>
          <a:bodyPr>
            <a:normAutofit/>
          </a:bodyPr>
          <a:lstStyle/>
          <a:p>
            <a:pPr algn="just"/>
            <a:r>
              <a:rPr lang="ru-RU" sz="1600" b="0" cap="none" dirty="0" smtClean="0">
                <a:latin typeface="Times New Roman" pitchFamily="18" charset="0"/>
                <a:cs typeface="Times New Roman" pitchFamily="18" charset="0"/>
              </a:rPr>
              <a:t>       В монографии обобщен многолетний опыт экспериментального моделирования туберкулёза кожи и изучения его патогенеза. Систематизированы данные клинико-морфологических сопоставлений.  </a:t>
            </a:r>
            <a:endParaRPr lang="ru-RU" sz="1600" b="0" cap="none" dirty="0">
              <a:latin typeface="Times New Roman" pitchFamily="18" charset="0"/>
              <a:cs typeface="Times New Roman" pitchFamily="18" charset="0"/>
            </a:endParaRPr>
          </a:p>
        </p:txBody>
      </p:sp>
      <p:sp>
        <p:nvSpPr>
          <p:cNvPr id="3" name="Текст 2"/>
          <p:cNvSpPr>
            <a:spLocks noGrp="1"/>
          </p:cNvSpPr>
          <p:nvPr>
            <p:ph type="body" idx="1"/>
          </p:nvPr>
        </p:nvSpPr>
        <p:spPr>
          <a:xfrm>
            <a:off x="3286116" y="500043"/>
            <a:ext cx="5280034" cy="1643074"/>
          </a:xfrm>
        </p:spPr>
        <p:txBody>
          <a:bodyPr>
            <a:normAutofit/>
          </a:bodyPr>
          <a:lstStyle/>
          <a:p>
            <a:pPr algn="ctr"/>
            <a:r>
              <a:rPr lang="ru-RU" sz="1600" dirty="0" smtClean="0">
                <a:solidFill>
                  <a:srgbClr val="0070C0"/>
                </a:solidFill>
                <a:latin typeface="Times New Roman" pitchFamily="18" charset="0"/>
                <a:cs typeface="Times New Roman" pitchFamily="18" charset="0"/>
              </a:rPr>
              <a:t>616.995 Ч 868 </a:t>
            </a:r>
          </a:p>
          <a:p>
            <a:pPr algn="just"/>
            <a:r>
              <a:rPr lang="ru-RU" sz="1600" dirty="0" smtClean="0">
                <a:solidFill>
                  <a:srgbClr val="0070C0"/>
                </a:solidFill>
                <a:latin typeface="Times New Roman" pitchFamily="18" charset="0"/>
                <a:cs typeface="Times New Roman" pitchFamily="18" charset="0"/>
              </a:rPr>
              <a:t>       Чижов, </a:t>
            </a:r>
            <a:r>
              <a:rPr lang="ru-RU" sz="1600" dirty="0">
                <a:solidFill>
                  <a:srgbClr val="0070C0"/>
                </a:solidFill>
                <a:latin typeface="Times New Roman" pitchFamily="18" charset="0"/>
                <a:cs typeface="Times New Roman" pitchFamily="18" charset="0"/>
              </a:rPr>
              <a:t>А</a:t>
            </a:r>
            <a:r>
              <a:rPr lang="ru-RU" sz="1600" dirty="0" smtClean="0">
                <a:solidFill>
                  <a:srgbClr val="0070C0"/>
                </a:solidFill>
                <a:latin typeface="Times New Roman" pitchFamily="18" charset="0"/>
                <a:cs typeface="Times New Roman" pitchFamily="18" charset="0"/>
              </a:rPr>
              <a:t>. Л. Туберкулёз и другие микобактериальные инфекции кожи (патогенез, диагностика, лечение) / А. Л. Чижов</a:t>
            </a:r>
            <a:r>
              <a:rPr lang="ru-RU" sz="1600" dirty="0">
                <a:solidFill>
                  <a:srgbClr val="0070C0"/>
                </a:solidFill>
                <a:latin typeface="Times New Roman" pitchFamily="18" charset="0"/>
                <a:cs typeface="Times New Roman" pitchFamily="18" charset="0"/>
              </a:rPr>
              <a:t>, </a:t>
            </a:r>
            <a:r>
              <a:rPr lang="ru-RU" sz="1600" dirty="0" smtClean="0">
                <a:solidFill>
                  <a:srgbClr val="0070C0"/>
                </a:solidFill>
                <a:latin typeface="Times New Roman" pitchFamily="18" charset="0"/>
                <a:cs typeface="Times New Roman" pitchFamily="18" charset="0"/>
              </a:rPr>
              <a:t>Э. Н. Беллендир ; под редакцией Ю. Н. Левашова.  - Санкт-Петербург : ЭЛБИ-СПб, 2007. – 128 с.</a:t>
            </a:r>
            <a:endParaRPr lang="ru-RU" sz="1600" dirty="0">
              <a:solidFill>
                <a:srgbClr val="0070C0"/>
              </a:solidFill>
              <a:latin typeface="Times New Roman" pitchFamily="18" charset="0"/>
              <a:cs typeface="Times New Roman" pitchFamily="18" charset="0"/>
            </a:endParaRPr>
          </a:p>
        </p:txBody>
      </p:sp>
      <p:pic>
        <p:nvPicPr>
          <p:cNvPr id="4" name="Рисунок 3" descr="b416265.jpg"/>
          <p:cNvPicPr>
            <a:picLocks noChangeAspect="1"/>
          </p:cNvPicPr>
          <p:nvPr/>
        </p:nvPicPr>
        <p:blipFill>
          <a:blip r:embed="rId2"/>
          <a:stretch>
            <a:fillRect/>
          </a:stretch>
        </p:blipFill>
        <p:spPr>
          <a:xfrm>
            <a:off x="428596" y="357166"/>
            <a:ext cx="2628900" cy="3733800"/>
          </a:xfrm>
          <a:prstGeom prst="rect">
            <a:avLst/>
          </a:prstGeom>
        </p:spPr>
      </p:pic>
      <p:sp>
        <p:nvSpPr>
          <p:cNvPr id="5" name="TextBox 4"/>
          <p:cNvSpPr txBox="1"/>
          <p:nvPr/>
        </p:nvSpPr>
        <p:spPr>
          <a:xfrm>
            <a:off x="285720" y="4357694"/>
            <a:ext cx="7215238" cy="1323439"/>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       Предложена оригинальная эволюционно-патогенетическая классификация туберкулеза кожи. Изложены принципы и методы диагностики и дифференциальной диагностики. Описаны варианты клинической и микроскопической симптоматики. Приведены схемы лечения, побочные действия препаратов и способы их коррекции.</a:t>
            </a:r>
            <a:endParaRPr lang="ru-RU"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6050" y="1571612"/>
            <a:ext cx="5291150" cy="1643074"/>
          </a:xfrm>
        </p:spPr>
        <p:txBody>
          <a:bodyPr>
            <a:normAutofit fontScale="90000"/>
          </a:bodyPr>
          <a:lstStyle/>
          <a:p>
            <a:pPr algn="just"/>
            <a:r>
              <a:rPr lang="ru-RU" sz="1600" b="0" cap="none" dirty="0" smtClean="0">
                <a:latin typeface="Times New Roman" pitchFamily="18" charset="0"/>
                <a:cs typeface="Times New Roman" pitchFamily="18" charset="0"/>
              </a:rPr>
              <a:t>       В монографии изложены результаты исследований по изучению вопросов диагностики и лечения туберкулёза и ВИЧ-инфекции у коинфицированных пациентов. Отдельно отражены результаты лечения ВИЧ-инфекции у больных, получающих противотуберкулёзную терапию, изучена безопасность комбинированной противотуберкулёзной и антиретровирусной терапии. </a:t>
            </a:r>
            <a:endParaRPr lang="ru-RU" sz="1600" b="0" cap="none" dirty="0">
              <a:latin typeface="Times New Roman" pitchFamily="18" charset="0"/>
              <a:cs typeface="Times New Roman" pitchFamily="18" charset="0"/>
            </a:endParaRPr>
          </a:p>
        </p:txBody>
      </p:sp>
      <p:sp>
        <p:nvSpPr>
          <p:cNvPr id="3" name="Текст 2"/>
          <p:cNvSpPr>
            <a:spLocks noGrp="1"/>
          </p:cNvSpPr>
          <p:nvPr>
            <p:ph type="body" idx="1"/>
          </p:nvPr>
        </p:nvSpPr>
        <p:spPr>
          <a:xfrm>
            <a:off x="2714612" y="285729"/>
            <a:ext cx="5572164" cy="1071569"/>
          </a:xfrm>
        </p:spPr>
        <p:txBody>
          <a:bodyPr>
            <a:normAutofit lnSpcReduction="10000"/>
          </a:bodyPr>
          <a:lstStyle/>
          <a:p>
            <a:pPr algn="l"/>
            <a:r>
              <a:rPr lang="ru-RU" sz="1600" dirty="0" smtClean="0">
                <a:solidFill>
                  <a:srgbClr val="C00000"/>
                </a:solidFill>
                <a:latin typeface="Times New Roman" pitchFamily="18" charset="0"/>
                <a:cs typeface="Times New Roman" pitchFamily="18" charset="0"/>
              </a:rPr>
              <a:t>616.995 Д 44</a:t>
            </a:r>
          </a:p>
          <a:p>
            <a:pPr algn="just"/>
            <a:r>
              <a:rPr lang="ru-RU" sz="1600" dirty="0" smtClean="0">
                <a:solidFill>
                  <a:srgbClr val="C00000"/>
                </a:solidFill>
                <a:latin typeface="Times New Roman" pitchFamily="18" charset="0"/>
                <a:cs typeface="Times New Roman" pitchFamily="18" charset="0"/>
              </a:rPr>
              <a:t>       Диагностика и лечение туберкулёза в сочетании с ВИЧ-инфекцией / В. Н. Зимина, А. В. Кравченко, Ю. Р. Зюзя, И. А. Васильева. – Москва : ГЭОТАР-Медиа, 2015. – 240 с. </a:t>
            </a:r>
            <a:endParaRPr lang="ru-RU" sz="1600" dirty="0">
              <a:solidFill>
                <a:srgbClr val="C00000"/>
              </a:solidFill>
              <a:latin typeface="Times New Roman" pitchFamily="18" charset="0"/>
              <a:cs typeface="Times New Roman" pitchFamily="18" charset="0"/>
            </a:endParaRPr>
          </a:p>
        </p:txBody>
      </p:sp>
      <p:pic>
        <p:nvPicPr>
          <p:cNvPr id="4" name="Рисунок 3" descr="55ccca42f50baa2c392b467b.jpg"/>
          <p:cNvPicPr>
            <a:picLocks noChangeAspect="1"/>
          </p:cNvPicPr>
          <p:nvPr/>
        </p:nvPicPr>
        <p:blipFill>
          <a:blip r:embed="rId2"/>
          <a:stretch>
            <a:fillRect/>
          </a:stretch>
        </p:blipFill>
        <p:spPr>
          <a:xfrm>
            <a:off x="285720" y="285728"/>
            <a:ext cx="2271693" cy="3071834"/>
          </a:xfrm>
          <a:prstGeom prst="rect">
            <a:avLst/>
          </a:prstGeom>
        </p:spPr>
      </p:pic>
      <p:pic>
        <p:nvPicPr>
          <p:cNvPr id="5" name="Picture 2" descr="https://avatars.mds.yandex.net/get-marketpic/208277/market_up8kFd_89UgfYbsB1UYKXw/orig"/>
          <p:cNvPicPr>
            <a:picLocks noChangeAspect="1" noChangeArrowheads="1"/>
          </p:cNvPicPr>
          <p:nvPr/>
        </p:nvPicPr>
        <p:blipFill>
          <a:blip r:embed="rId3"/>
          <a:srcRect/>
          <a:stretch>
            <a:fillRect/>
          </a:stretch>
        </p:blipFill>
        <p:spPr bwMode="auto">
          <a:xfrm>
            <a:off x="6500826" y="3286124"/>
            <a:ext cx="2357454" cy="3286148"/>
          </a:xfrm>
          <a:prstGeom prst="rect">
            <a:avLst/>
          </a:prstGeom>
          <a:noFill/>
        </p:spPr>
      </p:pic>
      <p:sp>
        <p:nvSpPr>
          <p:cNvPr id="9" name="Прямоугольник 8"/>
          <p:cNvSpPr/>
          <p:nvPr/>
        </p:nvSpPr>
        <p:spPr>
          <a:xfrm>
            <a:off x="2557412" y="3571876"/>
            <a:ext cx="3657629" cy="1323439"/>
          </a:xfrm>
          <a:prstGeom prst="rect">
            <a:avLst/>
          </a:prstGeom>
        </p:spPr>
        <p:txBody>
          <a:bodyPr wrap="square">
            <a:spAutoFit/>
          </a:bodyPr>
          <a:lstStyle/>
          <a:p>
            <a:r>
              <a:rPr lang="ru-RU" sz="1600" dirty="0" smtClean="0">
                <a:solidFill>
                  <a:srgbClr val="0070C0"/>
                </a:solidFill>
                <a:latin typeface="Times New Roman" pitchFamily="18" charset="0"/>
                <a:cs typeface="Times New Roman" pitchFamily="18" charset="0"/>
              </a:rPr>
              <a:t>616.995 Г 157</a:t>
            </a:r>
          </a:p>
          <a:p>
            <a:pPr algn="just"/>
            <a:r>
              <a:rPr lang="ru-RU" sz="1600" dirty="0" smtClean="0">
                <a:solidFill>
                  <a:srgbClr val="0070C0"/>
                </a:solidFill>
                <a:latin typeface="Times New Roman" pitchFamily="18" charset="0"/>
                <a:cs typeface="Times New Roman" pitchFamily="18" charset="0"/>
              </a:rPr>
              <a:t>       Галинская, Л. А, Туберкулёз: профилактика и лечение / Г. А. Галинская. – Ростов-на-Дону : Феникс , 2013. – 188 с.</a:t>
            </a:r>
            <a:endParaRPr lang="ru-RU" sz="1600" dirty="0">
              <a:solidFill>
                <a:srgbClr val="0070C0"/>
              </a:solidFill>
            </a:endParaRPr>
          </a:p>
        </p:txBody>
      </p:sp>
      <p:sp>
        <p:nvSpPr>
          <p:cNvPr id="10" name="Прямоугольник 9"/>
          <p:cNvSpPr/>
          <p:nvPr/>
        </p:nvSpPr>
        <p:spPr>
          <a:xfrm>
            <a:off x="500034" y="4929198"/>
            <a:ext cx="5786478" cy="1815882"/>
          </a:xfrm>
          <a:prstGeom prst="rect">
            <a:avLst/>
          </a:prstGeom>
        </p:spPr>
        <p:txBody>
          <a:bodyPr wrap="square">
            <a:spAutoFit/>
          </a:bodyPr>
          <a:lstStyle/>
          <a:p>
            <a:pPr algn="just"/>
            <a:r>
              <a:rPr lang="ru-RU" sz="1400" dirty="0" smtClean="0">
                <a:latin typeface="Times New Roman" pitchFamily="18" charset="0"/>
                <a:cs typeface="Times New Roman" pitchFamily="18" charset="0"/>
              </a:rPr>
              <a:t>       Диагноз, веками бывший смертельными в подавляющем большинстве случаев, после изобретения антибиотиков стал не таким устрашающим.  Мы привыкли к мысли, что туберкулёз побежден. В современной России огромное число больных и инфицированных.  Каковы первичные признаки болезни, как ее лечить в условиях стационара и лома лекарственными и народными средствами и как не заболеть  - обо всем этом рассказывает опытный врач-фтизиатр Л.А. Галинская.</a:t>
            </a:r>
            <a:endParaRPr lang="ru-RU"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572e86880a3bf8ab16226c30a9a29b1 (1).jpg"/>
          <p:cNvPicPr>
            <a:picLocks noChangeAspect="1"/>
          </p:cNvPicPr>
          <p:nvPr/>
        </p:nvPicPr>
        <p:blipFill>
          <a:blip r:embed="rId2"/>
          <a:srcRect l="69411" t="12926" r="1983" b="7492"/>
          <a:stretch>
            <a:fillRect/>
          </a:stretch>
        </p:blipFill>
        <p:spPr>
          <a:xfrm>
            <a:off x="357158" y="357166"/>
            <a:ext cx="2786082" cy="6215106"/>
          </a:xfrm>
          <a:prstGeom prst="rect">
            <a:avLst/>
          </a:prstGeom>
        </p:spPr>
      </p:pic>
      <p:sp>
        <p:nvSpPr>
          <p:cNvPr id="5" name="Прямоугольник 4"/>
          <p:cNvSpPr/>
          <p:nvPr/>
        </p:nvSpPr>
        <p:spPr>
          <a:xfrm>
            <a:off x="3643306" y="357166"/>
            <a:ext cx="4572000" cy="4801314"/>
          </a:xfrm>
          <a:prstGeom prst="rect">
            <a:avLst/>
          </a:prstGeom>
        </p:spPr>
        <p:txBody>
          <a:bodyPr wrap="square">
            <a:spAutoFit/>
          </a:bodyPr>
          <a:lstStyle/>
          <a:p>
            <a:pPr algn="ctr"/>
            <a:r>
              <a:rPr lang="ru-RU" b="1" dirty="0" smtClean="0">
                <a:solidFill>
                  <a:srgbClr val="7030A0"/>
                </a:solidFill>
                <a:latin typeface="Times New Roman" pitchFamily="18" charset="0"/>
                <a:cs typeface="Times New Roman" pitchFamily="18" charset="0"/>
              </a:rPr>
              <a:t>ОСНОВНЫЕ СИМПТОМЫ ТУБЕРКУЛЁЗА</a:t>
            </a:r>
            <a:r>
              <a:rPr lang="ru-RU" dirty="0" smtClean="0">
                <a:solidFill>
                  <a:srgbClr val="7030A0"/>
                </a:solidFill>
                <a:latin typeface="Times New Roman" pitchFamily="18" charset="0"/>
                <a:cs typeface="Times New Roman" pitchFamily="18" charset="0"/>
              </a:rPr>
              <a:t>:</a:t>
            </a:r>
          </a:p>
          <a:p>
            <a:pPr algn="just"/>
            <a:endParaRPr lang="ru-RU" dirty="0" smtClean="0">
              <a:solidFill>
                <a:srgbClr val="7030A0"/>
              </a:solidFill>
              <a:latin typeface="Times New Roman" pitchFamily="18" charset="0"/>
              <a:cs typeface="Times New Roman" pitchFamily="18" charset="0"/>
            </a:endParaRPr>
          </a:p>
          <a:p>
            <a:pPr algn="just">
              <a:buFont typeface="Arial" pitchFamily="34" charset="0"/>
              <a:buChar char="•"/>
            </a:pPr>
            <a:r>
              <a:rPr lang="ru-RU" dirty="0" smtClean="0">
                <a:latin typeface="Times New Roman" pitchFamily="18" charset="0"/>
                <a:cs typeface="Times New Roman" pitchFamily="18" charset="0"/>
              </a:rPr>
              <a:t> Быстрая утомляемость и общая слабость.</a:t>
            </a:r>
          </a:p>
          <a:p>
            <a:pPr algn="just">
              <a:buFont typeface="Arial" pitchFamily="34" charset="0"/>
              <a:buChar char="•"/>
            </a:pPr>
            <a:r>
              <a:rPr lang="ru-RU" dirty="0" smtClean="0">
                <a:latin typeface="Times New Roman" pitchFamily="18" charset="0"/>
                <a:cs typeface="Times New Roman" pitchFamily="18" charset="0"/>
              </a:rPr>
              <a:t> Снижение или отсутствие аппетита.</a:t>
            </a:r>
          </a:p>
          <a:p>
            <a:pPr algn="just">
              <a:buFont typeface="Arial" pitchFamily="34" charset="0"/>
              <a:buChar char="•"/>
            </a:pPr>
            <a:r>
              <a:rPr lang="ru-RU" dirty="0" smtClean="0">
                <a:latin typeface="Times New Roman" pitchFamily="18" charset="0"/>
                <a:cs typeface="Times New Roman" pitchFamily="18" charset="0"/>
              </a:rPr>
              <a:t> Потеря веса.</a:t>
            </a:r>
          </a:p>
          <a:p>
            <a:pPr algn="just">
              <a:buFont typeface="Arial" pitchFamily="34" charset="0"/>
              <a:buChar char="•"/>
            </a:pPr>
            <a:r>
              <a:rPr lang="ru-RU" dirty="0" smtClean="0">
                <a:latin typeface="Times New Roman" pitchFamily="18" charset="0"/>
                <a:cs typeface="Times New Roman" pitchFamily="18" charset="0"/>
              </a:rPr>
              <a:t> Обильная потливость по ночам.</a:t>
            </a:r>
          </a:p>
          <a:p>
            <a:pPr algn="just">
              <a:buFont typeface="Arial" pitchFamily="34" charset="0"/>
              <a:buChar char="•"/>
            </a:pPr>
            <a:r>
              <a:rPr lang="ru-RU" dirty="0" smtClean="0">
                <a:latin typeface="Times New Roman" pitchFamily="18" charset="0"/>
                <a:cs typeface="Times New Roman" pitchFamily="18" charset="0"/>
              </a:rPr>
              <a:t> Периодическое повышение температуры тела.</a:t>
            </a:r>
          </a:p>
          <a:p>
            <a:pPr algn="just">
              <a:buFont typeface="Arial" pitchFamily="34" charset="0"/>
              <a:buChar char="•"/>
            </a:pPr>
            <a:r>
              <a:rPr lang="ru-RU" dirty="0" smtClean="0">
                <a:latin typeface="Times New Roman" pitchFamily="18" charset="0"/>
                <a:cs typeface="Times New Roman" pitchFamily="18" charset="0"/>
              </a:rPr>
              <a:t> Длительный кашель или покашливание с выделением мокроты, возможно с кровью.</a:t>
            </a:r>
          </a:p>
          <a:p>
            <a:pPr algn="just">
              <a:buFont typeface="Arial" pitchFamily="34" charset="0"/>
              <a:buChar char="•"/>
            </a:pPr>
            <a:r>
              <a:rPr lang="ru-RU" dirty="0" smtClean="0">
                <a:latin typeface="Times New Roman" pitchFamily="18" charset="0"/>
                <a:cs typeface="Times New Roman" pitchFamily="18" charset="0"/>
              </a:rPr>
              <a:t> специфический блеск в глазах (лихорадочный).</a:t>
            </a:r>
          </a:p>
          <a:p>
            <a:pPr algn="just">
              <a:buFont typeface="Arial" pitchFamily="34" charset="0"/>
              <a:buChar char="•"/>
            </a:pPr>
            <a:r>
              <a:rPr lang="ru-RU" dirty="0" smtClean="0">
                <a:latin typeface="Times New Roman" pitchFamily="18" charset="0"/>
                <a:cs typeface="Times New Roman" pitchFamily="18" charset="0"/>
              </a:rPr>
              <a:t> Беспокойство, плохой сон.</a:t>
            </a:r>
          </a:p>
          <a:p>
            <a:pPr algn="just">
              <a:buFont typeface="Arial" pitchFamily="34" charset="0"/>
              <a:buChar char="•"/>
            </a:pPr>
            <a:r>
              <a:rPr lang="ru-RU" dirty="0" smtClean="0">
                <a:latin typeface="Times New Roman" pitchFamily="18" charset="0"/>
                <a:cs typeface="Times New Roman" pitchFamily="18" charset="0"/>
              </a:rPr>
              <a:t> Увеличение лимфоузлов. </a:t>
            </a:r>
          </a:p>
          <a:p>
            <a:pPr algn="just"/>
            <a:r>
              <a:rPr lang="ru-RU" dirty="0" smtClean="0">
                <a:solidFill>
                  <a:srgbClr val="FF0000"/>
                </a:solidFill>
                <a:latin typeface="Times New Roman" pitchFamily="18" charset="0"/>
                <a:cs typeface="Times New Roman" pitchFamily="18" charset="0"/>
              </a:rPr>
              <a:t>Иногда все эти симптомы бывают слабо выражены.</a:t>
            </a:r>
          </a:p>
        </p:txBody>
      </p:sp>
      <p:pic>
        <p:nvPicPr>
          <p:cNvPr id="8" name="Содержимое 3" descr="0572e86880a3bf8ab16226c30a9a29b1.jpg"/>
          <p:cNvPicPr>
            <a:picLocks noChangeAspect="1"/>
          </p:cNvPicPr>
          <p:nvPr/>
        </p:nvPicPr>
        <p:blipFill>
          <a:blip r:embed="rId2"/>
          <a:srcRect l="52945" t="80662" r="35811" b="3412"/>
          <a:stretch>
            <a:fillRect/>
          </a:stretch>
        </p:blipFill>
        <p:spPr>
          <a:xfrm>
            <a:off x="7215206" y="4929198"/>
            <a:ext cx="1785950" cy="1785950"/>
          </a:xfrm>
          <a:prstGeom prst="rect">
            <a:avLst/>
          </a:prstGeom>
        </p:spPr>
      </p:pic>
      <p:sp>
        <p:nvSpPr>
          <p:cNvPr id="9" name="TextBox 8"/>
          <p:cNvSpPr txBox="1"/>
          <p:nvPr/>
        </p:nvSpPr>
        <p:spPr>
          <a:xfrm>
            <a:off x="4429124" y="5929330"/>
            <a:ext cx="2643206" cy="646331"/>
          </a:xfrm>
          <a:prstGeom prst="rect">
            <a:avLst/>
          </a:prstGeom>
          <a:noFill/>
        </p:spPr>
        <p:txBody>
          <a:bodyPr wrap="square" rtlCol="0">
            <a:spAutoFit/>
          </a:bodyPr>
          <a:lstStyle/>
          <a:p>
            <a:r>
              <a:rPr lang="ru-RU" b="1" dirty="0" smtClean="0">
                <a:solidFill>
                  <a:srgbClr val="7030A0"/>
                </a:solidFill>
              </a:rPr>
              <a:t>БУДЬТЕ ВНИМАТЕЛЬНЫ</a:t>
            </a:r>
          </a:p>
          <a:p>
            <a:r>
              <a:rPr lang="ru-RU" b="1" dirty="0" smtClean="0">
                <a:solidFill>
                  <a:srgbClr val="7030A0"/>
                </a:solidFill>
              </a:rPr>
              <a:t> К СВОЕМУ ЗДОРОВЬЮ!</a:t>
            </a:r>
            <a:endParaRPr lang="ru-RU" b="1" dirty="0">
              <a:solidFill>
                <a:srgbClr val="7030A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1202</TotalTime>
  <Words>1125</Words>
  <Application>Microsoft Office PowerPoint</Application>
  <PresentationFormat>Экран (4:3)</PresentationFormat>
  <Paragraphs>61</Paragraphs>
  <Slides>12</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Times New Roman</vt:lpstr>
      <vt:lpstr>Тема Office</vt:lpstr>
      <vt:lpstr>Туберкулёз – угроза для всей планеты! </vt:lpstr>
      <vt:lpstr>24 марта 1882 года Роберт Кох впервые выделил бактерию, вызывающую туберкулёз, в дальнейшем получившую название палочка Коха. </vt:lpstr>
      <vt:lpstr>616. 995 Ф 939      Фтизиатрия : национальное руководство / под редакцией М. И. Перельмана. – Москва : ГЭОТАР-Медиа, 2007. – 512 с. </vt:lpstr>
      <vt:lpstr>       В издании содержится информация о достижениях медицинской науки и диагностике, профилактике и лечении туберкулёза. Учебник предназначен студентам медицинских вузов, а также может быть рекомендован для последипломного образования врачей, в частности, для врачей общей практике и семейных врачей. </vt:lpstr>
      <vt:lpstr>       Руководство по легочному и внелегочному туберкулезу является своевременным и актуальным для отечественной фтизиатрии, для научных работников и врачей, работающих в этой области. Отличительными особенностями руководства  является освещение специальных вопросов, отражающих теоретические представления о патогенезе и патологической анатомии, а также клинической бактериологии. Биохимии и иммунологии. </vt:lpstr>
      <vt:lpstr>       В учебном пособии представлены основные сведения по вопросам этиологии, диагностики, клиники, лечения туберкулеза и организации фтизиатрической службы в соответствии с программой медицинских вузов по туберкулезу.</vt:lpstr>
      <vt:lpstr>       В монографии обобщен многолетний опыт экспериментального моделирования туберкулёза кожи и изучения его патогенеза. Систематизированы данные клинико-морфологических сопоставлений.  </vt:lpstr>
      <vt:lpstr>       В монографии изложены результаты исследований по изучению вопросов диагностики и лечения туберкулёза и ВИЧ-инфекции у коинфицированных пациентов. Отдельно отражены результаты лечения ВИЧ-инфекции у больных, получающих противотуберкулёзную терапию, изучена безопасность комбинированной противотуберкулёзной и антиретровирусной терапии. </vt:lpstr>
      <vt:lpstr>Презентация PowerPoint</vt:lpstr>
      <vt:lpstr>Туберкулёз сегодня остается наиболее распространенной болезнью в обществе. Давайте посмотрим данные очень страшной и печальной статистики.              В настоящее время в мире около 15 млн человек больны туберкулёзом, из них 11 млн — в трудоспособном возрасте.             Около трети жителей нашей планеты инфицированы микобактерией туберкулёза.             На планете каждую секунду туберкулезную инфекцию получает один человек.             Каждую минуту в мире от туберкулеза умирает один человек.             Ежегодно от различных форм туберкулеза умирают около 30 тысяч граждан России.             Каждый год регистрируется 18 тысяч новых больных.             Каждый четвертый из умирающих взрослых погибает от заболевания туберкулезом.             Каждый день  на планете туберкулез уносит 5 тысяч жизней, и это число постоянно растет. </vt:lpstr>
      <vt:lpstr> </vt:lpstr>
      <vt:lpstr>Презентация PowerPoint</vt:lpstr>
    </vt:vector>
  </TitlesOfParts>
  <Company>VGMA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Туберкулёз: диагностика и комплексное лечение</dc:title>
  <dc:creator>AuSt</dc:creator>
  <cp:lastModifiedBy>User2</cp:lastModifiedBy>
  <cp:revision>206</cp:revision>
  <dcterms:created xsi:type="dcterms:W3CDTF">2019-07-05T05:35:58Z</dcterms:created>
  <dcterms:modified xsi:type="dcterms:W3CDTF">2019-09-26T12:09:31Z</dcterms:modified>
</cp:coreProperties>
</file>