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9" r:id="rId2"/>
    <p:sldId id="328" r:id="rId3"/>
    <p:sldId id="329" r:id="rId4"/>
    <p:sldId id="332" r:id="rId5"/>
    <p:sldId id="331" r:id="rId6"/>
    <p:sldId id="299" r:id="rId7"/>
    <p:sldId id="300" r:id="rId8"/>
    <p:sldId id="301" r:id="rId9"/>
    <p:sldId id="334" r:id="rId10"/>
    <p:sldId id="306" r:id="rId11"/>
    <p:sldId id="318" r:id="rId12"/>
    <p:sldId id="319" r:id="rId13"/>
    <p:sldId id="337" r:id="rId14"/>
    <p:sldId id="338" r:id="rId15"/>
    <p:sldId id="320" r:id="rId16"/>
    <p:sldId id="304" r:id="rId17"/>
    <p:sldId id="305" r:id="rId18"/>
    <p:sldId id="321" r:id="rId19"/>
    <p:sldId id="296" r:id="rId20"/>
    <p:sldId id="335" r:id="rId21"/>
    <p:sldId id="298" r:id="rId22"/>
    <p:sldId id="293" r:id="rId23"/>
    <p:sldId id="27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32D76-FB31-46EF-AE93-68D8B326CC78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70C8E-36DC-468A-9923-9210C0DC04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075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70C8E-36DC-468A-9923-9210C0DC04BD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85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2BD8-C778-4C5B-9883-6F98DE9D32F4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BDAE-0231-4403-AEC0-1DA7FA3E2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2BD8-C778-4C5B-9883-6F98DE9D32F4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BDAE-0231-4403-AEC0-1DA7FA3E2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2BD8-C778-4C5B-9883-6F98DE9D32F4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BDAE-0231-4403-AEC0-1DA7FA3E2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2BD8-C778-4C5B-9883-6F98DE9D32F4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BDAE-0231-4403-AEC0-1DA7FA3E2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2BD8-C778-4C5B-9883-6F98DE9D32F4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BDAE-0231-4403-AEC0-1DA7FA3E2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2BD8-C778-4C5B-9883-6F98DE9D32F4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BDAE-0231-4403-AEC0-1DA7FA3E2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2BD8-C778-4C5B-9883-6F98DE9D32F4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BDAE-0231-4403-AEC0-1DA7FA3E2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2BD8-C778-4C5B-9883-6F98DE9D32F4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BDAE-0231-4403-AEC0-1DA7FA3E2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2BD8-C778-4C5B-9883-6F98DE9D32F4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BDAE-0231-4403-AEC0-1DA7FA3E2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2BD8-C778-4C5B-9883-6F98DE9D32F4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BDAE-0231-4403-AEC0-1DA7FA3E2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2BD8-C778-4C5B-9883-6F98DE9D32F4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BDAE-0231-4403-AEC0-1DA7FA3E2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92BD8-C778-4C5B-9883-6F98DE9D32F4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4BDAE-0231-4403-AEC0-1DA7FA3E2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Documents and Settings\User\Рабочий стол\Slide14.jpg"/>
          <p:cNvPicPr>
            <a:picLocks noChangeAspect="1" noChangeArrowheads="1"/>
          </p:cNvPicPr>
          <p:nvPr/>
        </p:nvPicPr>
        <p:blipFill>
          <a:blip r:embed="rId2"/>
          <a:srcRect l="54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428604"/>
            <a:ext cx="83582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Итальянские энциклопедии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 в Музее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редкой книги  ОНМБ ВГМУ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2643182"/>
            <a:ext cx="5715040" cy="400052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Documents and Settings\User\Рабочий стол\Slide14.jpg"/>
          <p:cNvPicPr>
            <a:picLocks noChangeAspect="1" noChangeArrowheads="1"/>
          </p:cNvPicPr>
          <p:nvPr/>
        </p:nvPicPr>
        <p:blipFill>
          <a:blip r:embed="rId2"/>
          <a:srcRect l="54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http://lib.vrngmu.ru/o-biblioteke/struktura-biblioteki/otdel-redkoy-knigi/Muze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143116"/>
            <a:ext cx="6500858" cy="457203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1000100" y="142852"/>
            <a:ext cx="79296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Музее редкой книги ВГМУ бережно хранятся 10 томов итальянской энциклопедии, которые вызывают очень большое интерес у посетителей. Все издания  сопровождаются прекрасными рисунками и фотографиями - это дает возможность не только узнать о каком-либо факте, но и увидеть как выглядит то, о чем идет речь в статье.</a:t>
            </a: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499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Documents and Settings\User\Рабочий стол\Slide14.jpg"/>
          <p:cNvPicPr>
            <a:picLocks noChangeAspect="1" noChangeArrowheads="1"/>
          </p:cNvPicPr>
          <p:nvPr/>
        </p:nvPicPr>
        <p:blipFill>
          <a:blip r:embed="rId2"/>
          <a:srcRect l="54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D:\энциклпедии\Фото1206.jpg"/>
          <p:cNvPicPr>
            <a:picLocks noChangeAspect="1" noChangeArrowheads="1"/>
          </p:cNvPicPr>
          <p:nvPr/>
        </p:nvPicPr>
        <p:blipFill>
          <a:blip r:embed="rId3">
            <a:lum bright="10000" contrast="30000"/>
          </a:blip>
          <a:srcRect l="4297" r="5468"/>
          <a:stretch>
            <a:fillRect/>
          </a:stretch>
        </p:blipFill>
        <p:spPr bwMode="auto">
          <a:xfrm>
            <a:off x="3643306" y="857232"/>
            <a:ext cx="1714512" cy="228601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7" name="Picture 3" descr="D:\энциклпедии\Фото1209.jpg"/>
          <p:cNvPicPr>
            <a:picLocks noChangeAspect="1" noChangeArrowheads="1"/>
          </p:cNvPicPr>
          <p:nvPr/>
        </p:nvPicPr>
        <p:blipFill>
          <a:blip r:embed="rId4">
            <a:lum bright="10000" contrast="40000"/>
          </a:blip>
          <a:srcRect l="13672" r="12500"/>
          <a:stretch>
            <a:fillRect/>
          </a:stretch>
        </p:blipFill>
        <p:spPr bwMode="auto">
          <a:xfrm>
            <a:off x="3714744" y="3714752"/>
            <a:ext cx="1714512" cy="228601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8" name="Picture 4" descr="D:\энциклпедии\Фото1117.jpg"/>
          <p:cNvPicPr>
            <a:picLocks noChangeAspect="1" noChangeArrowheads="1"/>
          </p:cNvPicPr>
          <p:nvPr/>
        </p:nvPicPr>
        <p:blipFill>
          <a:blip r:embed="rId5">
            <a:lum bright="30000" contrast="40000"/>
          </a:blip>
          <a:srcRect b="6896"/>
          <a:stretch>
            <a:fillRect/>
          </a:stretch>
        </p:blipFill>
        <p:spPr bwMode="auto">
          <a:xfrm>
            <a:off x="6000760" y="571480"/>
            <a:ext cx="3143240" cy="2071702"/>
          </a:xfrm>
          <a:prstGeom prst="rect">
            <a:avLst/>
          </a:prstGeom>
          <a:noFill/>
          <a:effectLst>
            <a:softEdge rad="31750"/>
          </a:effectLst>
          <a:scene3d>
            <a:camera prst="isometricOffAxis1Right"/>
            <a:lightRig rig="threePt" dir="t"/>
          </a:scene3d>
        </p:spPr>
      </p:pic>
      <p:pic>
        <p:nvPicPr>
          <p:cNvPr id="1029" name="Picture 5" descr="D:\энциклпедии\Фото1118.jpg"/>
          <p:cNvPicPr>
            <a:picLocks noChangeAspect="1" noChangeArrowheads="1"/>
          </p:cNvPicPr>
          <p:nvPr/>
        </p:nvPicPr>
        <p:blipFill>
          <a:blip r:embed="rId6">
            <a:lum bright="30000" contrast="30000"/>
          </a:blip>
          <a:srcRect l="2655" b="3845"/>
          <a:stretch>
            <a:fillRect/>
          </a:stretch>
        </p:blipFill>
        <p:spPr bwMode="auto">
          <a:xfrm>
            <a:off x="5286380" y="1643050"/>
            <a:ext cx="3143272" cy="2000264"/>
          </a:xfrm>
          <a:prstGeom prst="rect">
            <a:avLst/>
          </a:prstGeom>
          <a:noFill/>
          <a:effectLst>
            <a:softEdge rad="31750"/>
          </a:effectLst>
          <a:scene3d>
            <a:camera prst="isometricOffAxis2Left"/>
            <a:lightRig rig="threePt" dir="t"/>
          </a:scene3d>
        </p:spPr>
      </p:pic>
      <p:pic>
        <p:nvPicPr>
          <p:cNvPr id="1030" name="Picture 6" descr="D:\энциклпедии\Фото1119.jpg"/>
          <p:cNvPicPr>
            <a:picLocks noChangeAspect="1" noChangeArrowheads="1"/>
          </p:cNvPicPr>
          <p:nvPr/>
        </p:nvPicPr>
        <p:blipFill>
          <a:blip r:embed="rId7" cstate="print">
            <a:lum bright="30000" contrast="40000"/>
          </a:blip>
          <a:srcRect t="4000"/>
          <a:stretch>
            <a:fillRect/>
          </a:stretch>
        </p:blipFill>
        <p:spPr bwMode="auto">
          <a:xfrm>
            <a:off x="857224" y="857232"/>
            <a:ext cx="2571768" cy="2571768"/>
          </a:xfrm>
          <a:prstGeom prst="rect">
            <a:avLst/>
          </a:prstGeom>
          <a:noFill/>
          <a:effectLst>
            <a:softEdge rad="63500"/>
          </a:effectLst>
          <a:scene3d>
            <a:camera prst="isometricOffAxis1Right"/>
            <a:lightRig rig="threePt" dir="t"/>
          </a:scene3d>
        </p:spPr>
      </p:pic>
      <p:pic>
        <p:nvPicPr>
          <p:cNvPr id="1031" name="Picture 7" descr="D:\энциклпедии\Фото1125.jpg"/>
          <p:cNvPicPr>
            <a:picLocks noChangeAspect="1" noChangeArrowheads="1"/>
          </p:cNvPicPr>
          <p:nvPr/>
        </p:nvPicPr>
        <p:blipFill>
          <a:blip r:embed="rId8">
            <a:lum bright="20000" contrast="20000"/>
          </a:blip>
          <a:srcRect/>
          <a:stretch>
            <a:fillRect/>
          </a:stretch>
        </p:blipFill>
        <p:spPr bwMode="auto">
          <a:xfrm>
            <a:off x="5929322" y="3857628"/>
            <a:ext cx="2690810" cy="2143140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032" name="Picture 8" descr="D:\энциклпедии\Фото1126.jpg"/>
          <p:cNvPicPr>
            <a:picLocks noChangeAspect="1" noChangeArrowheads="1"/>
          </p:cNvPicPr>
          <p:nvPr/>
        </p:nvPicPr>
        <p:blipFill>
          <a:blip r:embed="rId9">
            <a:lum bright="20000" contrast="40000"/>
          </a:blip>
          <a:srcRect l="6667"/>
          <a:stretch>
            <a:fillRect/>
          </a:stretch>
        </p:blipFill>
        <p:spPr bwMode="auto">
          <a:xfrm>
            <a:off x="1000100" y="3714752"/>
            <a:ext cx="2500330" cy="2214578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10" name="TextBox 9"/>
          <p:cNvSpPr txBox="1"/>
          <p:nvPr/>
        </p:nvSpPr>
        <p:spPr>
          <a:xfrm>
            <a:off x="928662" y="0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Enciclopedia Italiana di scienze, lettere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ed arti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pvbblicata sotto L`alto patronato. - Milano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Istitvto Giovanni Treccani,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1931. –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Vol.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X. –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1007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Шифр 704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0100" y="5929330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Enciclopedia Italiana di scienze, lettere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ed arti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pvbblicata sotto L`alto patronato. - Milano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Istitvto Giovanni Treccani,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1931. –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Vol.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XI. –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996 p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Шифр 704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499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Documents and Settings\User\Рабочий стол\Slide14.jpg"/>
          <p:cNvPicPr>
            <a:picLocks noChangeAspect="1" noChangeArrowheads="1"/>
          </p:cNvPicPr>
          <p:nvPr/>
        </p:nvPicPr>
        <p:blipFill>
          <a:blip r:embed="rId2"/>
          <a:srcRect l="54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 descr="D:\энциклпедии\Фото1147.jpg"/>
          <p:cNvPicPr>
            <a:picLocks noChangeAspect="1" noChangeArrowheads="1"/>
          </p:cNvPicPr>
          <p:nvPr/>
        </p:nvPicPr>
        <p:blipFill>
          <a:blip r:embed="rId3">
            <a:lum bright="40000" contrast="10000"/>
          </a:blip>
          <a:srcRect/>
          <a:stretch>
            <a:fillRect/>
          </a:stretch>
        </p:blipFill>
        <p:spPr bwMode="auto">
          <a:xfrm>
            <a:off x="1071538" y="928670"/>
            <a:ext cx="2643206" cy="2357454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5124" name="Picture 4" descr="D:\энциклпедии\Фото1146.jpg"/>
          <p:cNvPicPr>
            <a:picLocks noChangeAspect="1" noChangeArrowheads="1"/>
          </p:cNvPicPr>
          <p:nvPr/>
        </p:nvPicPr>
        <p:blipFill>
          <a:blip r:embed="rId4">
            <a:lum bright="40000"/>
          </a:blip>
          <a:srcRect/>
          <a:stretch>
            <a:fillRect/>
          </a:stretch>
        </p:blipFill>
        <p:spPr bwMode="auto">
          <a:xfrm>
            <a:off x="4286248" y="1000108"/>
            <a:ext cx="2643206" cy="221457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2050" name="Picture 2" descr="D:\энциклпедии\Фото1212.jpg"/>
          <p:cNvPicPr>
            <a:picLocks noChangeAspect="1" noChangeArrowheads="1"/>
          </p:cNvPicPr>
          <p:nvPr/>
        </p:nvPicPr>
        <p:blipFill>
          <a:blip r:embed="rId5">
            <a:lum bright="10000" contrast="30000"/>
          </a:blip>
          <a:srcRect l="12499" t="7812" r="17187"/>
          <a:stretch>
            <a:fillRect/>
          </a:stretch>
        </p:blipFill>
        <p:spPr bwMode="auto">
          <a:xfrm>
            <a:off x="7358082" y="928670"/>
            <a:ext cx="1643074" cy="221457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1" name="Picture 3" descr="D:\энциклпедии\Фото1215.jpg"/>
          <p:cNvPicPr>
            <a:picLocks noChangeAspect="1" noChangeArrowheads="1"/>
          </p:cNvPicPr>
          <p:nvPr/>
        </p:nvPicPr>
        <p:blipFill>
          <a:blip r:embed="rId6">
            <a:lum bright="10000" contrast="40000"/>
          </a:blip>
          <a:srcRect l="20703" t="9375" r="18359" b="1562"/>
          <a:stretch>
            <a:fillRect/>
          </a:stretch>
        </p:blipFill>
        <p:spPr bwMode="auto">
          <a:xfrm>
            <a:off x="7215206" y="4071942"/>
            <a:ext cx="1714512" cy="235745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2" name="Picture 4" descr="D:\энциклпедии\Фото1148.jpg"/>
          <p:cNvPicPr>
            <a:picLocks noChangeAspect="1" noChangeArrowheads="1"/>
          </p:cNvPicPr>
          <p:nvPr/>
        </p:nvPicPr>
        <p:blipFill>
          <a:blip r:embed="rId7">
            <a:lum bright="30000" contrast="10000"/>
          </a:blip>
          <a:srcRect t="3226"/>
          <a:stretch>
            <a:fillRect/>
          </a:stretch>
        </p:blipFill>
        <p:spPr bwMode="auto">
          <a:xfrm>
            <a:off x="928662" y="4286256"/>
            <a:ext cx="2976562" cy="2143124"/>
          </a:xfrm>
          <a:prstGeom prst="rect">
            <a:avLst/>
          </a:prstGeom>
          <a:noFill/>
          <a:effectLst>
            <a:softEdge rad="31750"/>
          </a:effectLst>
          <a:scene3d>
            <a:camera prst="isometricOffAxis1Right"/>
            <a:lightRig rig="threePt" dir="t"/>
          </a:scene3d>
        </p:spPr>
      </p:pic>
      <p:pic>
        <p:nvPicPr>
          <p:cNvPr id="2053" name="Picture 5" descr="D:\энциклпедии\Фото1193.jpg"/>
          <p:cNvPicPr>
            <a:picLocks noChangeAspect="1" noChangeArrowheads="1"/>
          </p:cNvPicPr>
          <p:nvPr/>
        </p:nvPicPr>
        <p:blipFill>
          <a:blip r:embed="rId8">
            <a:lum bright="20000" contrast="10000"/>
          </a:blip>
          <a:srcRect t="5882" b="2941"/>
          <a:stretch>
            <a:fillRect/>
          </a:stretch>
        </p:blipFill>
        <p:spPr bwMode="auto">
          <a:xfrm>
            <a:off x="3714744" y="4286256"/>
            <a:ext cx="3143272" cy="2214578"/>
          </a:xfrm>
          <a:prstGeom prst="rect">
            <a:avLst/>
          </a:prstGeom>
          <a:noFill/>
          <a:effectLst>
            <a:softEdge rad="31750"/>
          </a:effectLst>
          <a:scene3d>
            <a:camera prst="isometricOffAxis1Right"/>
            <a:lightRig rig="threePt" dir="t"/>
          </a:scene3d>
        </p:spPr>
      </p:pic>
      <p:sp>
        <p:nvSpPr>
          <p:cNvPr id="9" name="TextBox 8"/>
          <p:cNvSpPr txBox="1"/>
          <p:nvPr/>
        </p:nvSpPr>
        <p:spPr>
          <a:xfrm>
            <a:off x="928662" y="142852"/>
            <a:ext cx="807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Enciclopedia Italiana di scienze, lettere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ed arti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pvbblicata sotto L`alto patronato. - Milano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Istitvto Giovanni Treccani,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1931. –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Vol.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XII. –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1007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Шифр 704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538" y="3357562"/>
            <a:ext cx="8072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Enciclopedia Italiana di scienze, lettere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ed arti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pvbblicata sotto L`alto patronato. - Milano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Treves -Treccani -Tumminelli,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193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–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Vol.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XV. –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22 p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Шифр 704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499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Documents and Settings\User\Рабочий стол\Slide14.jpg"/>
          <p:cNvPicPr>
            <a:picLocks noChangeAspect="1" noChangeArrowheads="1"/>
          </p:cNvPicPr>
          <p:nvPr/>
        </p:nvPicPr>
        <p:blipFill>
          <a:blip r:embed="rId2"/>
          <a:srcRect l="54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D:\энциклпедии\Фото1204.jpg"/>
          <p:cNvPicPr>
            <a:picLocks noChangeAspect="1" noChangeArrowheads="1"/>
          </p:cNvPicPr>
          <p:nvPr/>
        </p:nvPicPr>
        <p:blipFill>
          <a:blip r:embed="rId3">
            <a:lum bright="40000" contrast="40000"/>
          </a:blip>
          <a:srcRect l="6186" r="18403"/>
          <a:stretch>
            <a:fillRect/>
          </a:stretch>
        </p:blipFill>
        <p:spPr bwMode="auto">
          <a:xfrm>
            <a:off x="1785918" y="1357298"/>
            <a:ext cx="6215106" cy="5286412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4" name="TextBox 3"/>
          <p:cNvSpPr txBox="1"/>
          <p:nvPr/>
        </p:nvSpPr>
        <p:spPr>
          <a:xfrm>
            <a:off x="1071538" y="142852"/>
            <a:ext cx="792961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На внутренней стороне 12 тома Итальянской энциклопедии имеется надпись с автографом Джованни Треккани, создателя энциклопедии. </a:t>
            </a: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499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Documents and Settings\User\Рабочий стол\Slide14.jpg"/>
          <p:cNvPicPr>
            <a:picLocks noChangeAspect="1" noChangeArrowheads="1"/>
          </p:cNvPicPr>
          <p:nvPr/>
        </p:nvPicPr>
        <p:blipFill>
          <a:blip r:embed="rId2"/>
          <a:srcRect l="54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4" y="714356"/>
            <a:ext cx="700092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Надпись означает, что  «с июля 1931 года собственником итальянской энциклопедии является новое акционерное общество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Treves–Treccani–Tumminelli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которое очень заинтересованно в производстве и распространении энциклопедии. Ничто не изменится в системе подготовки и комплектации энциклопедии. Новый собственник обеспечит действительную помощь в далеком будущем. Энциклопедия остается с тем же руководящим составом и под моим председательством.»</a:t>
            </a:r>
          </a:p>
          <a:p>
            <a:pPr algn="just"/>
            <a:endPara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Джованни Треккани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static.nexilia.it/nextquotidiano/2014/12/treccani-eutanas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4786322"/>
            <a:ext cx="2071702" cy="185738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499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Documents and Settings\User\Рабочий стол\Slide14.jpg"/>
          <p:cNvPicPr>
            <a:picLocks noChangeAspect="1" noChangeArrowheads="1"/>
          </p:cNvPicPr>
          <p:nvPr/>
        </p:nvPicPr>
        <p:blipFill>
          <a:blip r:embed="rId2"/>
          <a:srcRect l="54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D:\энциклпедии\Фото1171.jp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 l="23047" t="9375" r="14843" b="4687"/>
          <a:stretch>
            <a:fillRect/>
          </a:stretch>
        </p:blipFill>
        <p:spPr bwMode="auto">
          <a:xfrm>
            <a:off x="7215206" y="3571876"/>
            <a:ext cx="1785950" cy="242889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099" name="Picture 3" descr="D:\энциклпедии\Фото1172.jpg"/>
          <p:cNvPicPr>
            <a:picLocks noChangeAspect="1" noChangeArrowheads="1"/>
          </p:cNvPicPr>
          <p:nvPr/>
        </p:nvPicPr>
        <p:blipFill>
          <a:blip r:embed="rId4">
            <a:lum bright="30000" contrast="30000"/>
          </a:blip>
          <a:srcRect/>
          <a:stretch>
            <a:fillRect/>
          </a:stretch>
        </p:blipFill>
        <p:spPr bwMode="auto">
          <a:xfrm>
            <a:off x="4357686" y="3429000"/>
            <a:ext cx="2833686" cy="2357454"/>
          </a:xfrm>
          <a:prstGeom prst="rect">
            <a:avLst/>
          </a:prstGeom>
          <a:noFill/>
          <a:effectLst>
            <a:softEdge rad="31750"/>
          </a:effectLst>
          <a:scene3d>
            <a:camera prst="isometricOffAxis1Right"/>
            <a:lightRig rig="threePt" dir="t"/>
          </a:scene3d>
        </p:spPr>
      </p:pic>
      <p:pic>
        <p:nvPicPr>
          <p:cNvPr id="4100" name="Picture 4" descr="D:\энциклпедии\Фото1174.jpg"/>
          <p:cNvPicPr>
            <a:picLocks noChangeAspect="1" noChangeArrowheads="1"/>
          </p:cNvPicPr>
          <p:nvPr/>
        </p:nvPicPr>
        <p:blipFill>
          <a:blip r:embed="rId5">
            <a:lum bright="30000" contrast="30000"/>
          </a:blip>
          <a:srcRect t="5556"/>
          <a:stretch>
            <a:fillRect/>
          </a:stretch>
        </p:blipFill>
        <p:spPr bwMode="auto">
          <a:xfrm>
            <a:off x="785786" y="3357562"/>
            <a:ext cx="2643206" cy="2428876"/>
          </a:xfrm>
          <a:prstGeom prst="rect">
            <a:avLst/>
          </a:prstGeom>
          <a:noFill/>
          <a:effectLst>
            <a:softEdge rad="31750"/>
          </a:effectLst>
          <a:scene3d>
            <a:camera prst="isometricOffAxis1Right"/>
            <a:lightRig rig="threePt" dir="t"/>
          </a:scene3d>
        </p:spPr>
      </p:pic>
      <p:pic>
        <p:nvPicPr>
          <p:cNvPr id="4101" name="Picture 5" descr="D:\энциклпедии\Фото1173.jpg"/>
          <p:cNvPicPr>
            <a:picLocks noChangeAspect="1" noChangeArrowheads="1"/>
          </p:cNvPicPr>
          <p:nvPr/>
        </p:nvPicPr>
        <p:blipFill>
          <a:blip r:embed="rId6">
            <a:lum bright="20000" contrast="30000"/>
          </a:blip>
          <a:srcRect t="2941"/>
          <a:stretch>
            <a:fillRect/>
          </a:stretch>
        </p:blipFill>
        <p:spPr bwMode="auto">
          <a:xfrm>
            <a:off x="2500298" y="3786190"/>
            <a:ext cx="2857520" cy="2357438"/>
          </a:xfrm>
          <a:prstGeom prst="rect">
            <a:avLst/>
          </a:prstGeom>
          <a:noFill/>
          <a:effectLst>
            <a:softEdge rad="63500"/>
          </a:effectLst>
          <a:scene3d>
            <a:camera prst="isometricOffAxis2Left"/>
            <a:lightRig rig="threePt" dir="t"/>
          </a:scene3d>
        </p:spPr>
      </p:pic>
      <p:pic>
        <p:nvPicPr>
          <p:cNvPr id="4102" name="Picture 6" descr="D:\энциклпедии\Фото1167.jpg"/>
          <p:cNvPicPr>
            <a:picLocks noChangeAspect="1" noChangeArrowheads="1"/>
          </p:cNvPicPr>
          <p:nvPr/>
        </p:nvPicPr>
        <p:blipFill>
          <a:blip r:embed="rId7">
            <a:lum contrast="30000"/>
          </a:blip>
          <a:srcRect l="27734" t="3125" r="7812" b="3125"/>
          <a:stretch>
            <a:fillRect/>
          </a:stretch>
        </p:blipFill>
        <p:spPr bwMode="auto">
          <a:xfrm>
            <a:off x="1000100" y="857232"/>
            <a:ext cx="1714512" cy="235745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103" name="Picture 7" descr="D:\энциклпедии\Фото1168.jpg"/>
          <p:cNvPicPr>
            <a:picLocks noChangeAspect="1" noChangeArrowheads="1"/>
          </p:cNvPicPr>
          <p:nvPr/>
        </p:nvPicPr>
        <p:blipFill>
          <a:blip r:embed="rId8" cstate="print">
            <a:lum bright="30000" contrast="20000"/>
          </a:blip>
          <a:srcRect/>
          <a:stretch>
            <a:fillRect/>
          </a:stretch>
        </p:blipFill>
        <p:spPr bwMode="auto">
          <a:xfrm>
            <a:off x="5929322" y="642918"/>
            <a:ext cx="3357586" cy="2428892"/>
          </a:xfrm>
          <a:prstGeom prst="rect">
            <a:avLst/>
          </a:prstGeom>
          <a:noFill/>
          <a:effectLst>
            <a:softEdge rad="31750"/>
          </a:effectLst>
          <a:scene3d>
            <a:camera prst="perspectiveContrastingLeftFacing"/>
            <a:lightRig rig="threePt" dir="t"/>
          </a:scene3d>
        </p:spPr>
      </p:pic>
      <p:pic>
        <p:nvPicPr>
          <p:cNvPr id="4104" name="Picture 8" descr="D:\энциклпедии\Фото1169.jpg"/>
          <p:cNvPicPr>
            <a:picLocks noChangeAspect="1" noChangeArrowheads="1"/>
          </p:cNvPicPr>
          <p:nvPr/>
        </p:nvPicPr>
        <p:blipFill>
          <a:blip r:embed="rId9">
            <a:lum bright="30000" contrast="30000"/>
          </a:blip>
          <a:srcRect/>
          <a:stretch>
            <a:fillRect/>
          </a:stretch>
        </p:blipFill>
        <p:spPr bwMode="auto">
          <a:xfrm>
            <a:off x="4786314" y="928670"/>
            <a:ext cx="2571768" cy="2428892"/>
          </a:xfrm>
          <a:prstGeom prst="rect">
            <a:avLst/>
          </a:prstGeom>
          <a:noFill/>
          <a:effectLst>
            <a:softEdge rad="31750"/>
          </a:effectLst>
          <a:scene3d>
            <a:camera prst="isometricOffAxis1Right"/>
            <a:lightRig rig="threePt" dir="t"/>
          </a:scene3d>
        </p:spPr>
      </p:pic>
      <p:pic>
        <p:nvPicPr>
          <p:cNvPr id="4105" name="Picture 9" descr="D:\энциклпедии\Фото1170.jpg"/>
          <p:cNvPicPr>
            <a:picLocks noChangeAspect="1" noChangeArrowheads="1"/>
          </p:cNvPicPr>
          <p:nvPr/>
        </p:nvPicPr>
        <p:blipFill>
          <a:blip r:embed="rId10">
            <a:lum bright="30000" contrast="20000"/>
          </a:blip>
          <a:srcRect/>
          <a:stretch>
            <a:fillRect/>
          </a:stretch>
        </p:blipFill>
        <p:spPr bwMode="auto">
          <a:xfrm>
            <a:off x="2928926" y="857232"/>
            <a:ext cx="2214546" cy="2428892"/>
          </a:xfrm>
          <a:prstGeom prst="rect">
            <a:avLst/>
          </a:prstGeom>
          <a:noFill/>
          <a:effectLst>
            <a:softEdge rad="31750"/>
          </a:effectLst>
          <a:scene3d>
            <a:camera prst="isometricOffAxis1Right"/>
            <a:lightRig rig="threePt" dir="t"/>
          </a:scene3d>
        </p:spPr>
      </p:pic>
      <p:sp>
        <p:nvSpPr>
          <p:cNvPr id="11" name="TextBox 10"/>
          <p:cNvSpPr txBox="1"/>
          <p:nvPr/>
        </p:nvSpPr>
        <p:spPr>
          <a:xfrm>
            <a:off x="928662" y="0"/>
            <a:ext cx="807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Enciclopedia Italiana di scienze, lettere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ed arti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pvbblicata sotto L`alto patronato. - Milano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Treves –Treccani -Tumminelli,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1932. –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Vol.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XVI. –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973 p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Шифр 70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0100" y="5929330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Enciclopedia Italiana di scienze, lettere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ed arti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pvbblicata sotto L`alto patronato. - Milano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Treves -Treccani –Tumminelli,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193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–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Vol.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XVII. –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1023 p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Шифр 70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51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499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Documents and Settings\User\Рабочий стол\Slide14.jpg"/>
          <p:cNvPicPr>
            <a:picLocks noChangeAspect="1" noChangeArrowheads="1"/>
          </p:cNvPicPr>
          <p:nvPr/>
        </p:nvPicPr>
        <p:blipFill>
          <a:blip r:embed="rId2"/>
          <a:srcRect l="54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D:\энциклпедии\Фото1183.jpg"/>
          <p:cNvPicPr>
            <a:picLocks noChangeAspect="1" noChangeArrowheads="1"/>
          </p:cNvPicPr>
          <p:nvPr/>
        </p:nvPicPr>
        <p:blipFill>
          <a:blip r:embed="rId3">
            <a:lum bright="10000" contrast="30000"/>
          </a:blip>
          <a:srcRect l="18359" t="7813" r="16015"/>
          <a:stretch>
            <a:fillRect/>
          </a:stretch>
        </p:blipFill>
        <p:spPr bwMode="auto">
          <a:xfrm>
            <a:off x="7358082" y="857232"/>
            <a:ext cx="1643074" cy="228601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75" name="Picture 3" descr="D:\энциклпедии\Фото1184.jpg"/>
          <p:cNvPicPr>
            <a:picLocks noChangeAspect="1" noChangeArrowheads="1"/>
          </p:cNvPicPr>
          <p:nvPr/>
        </p:nvPicPr>
        <p:blipFill>
          <a:blip r:embed="rId4">
            <a:lum bright="30000" contrast="30000"/>
          </a:blip>
          <a:srcRect/>
          <a:stretch>
            <a:fillRect/>
          </a:stretch>
        </p:blipFill>
        <p:spPr bwMode="auto">
          <a:xfrm>
            <a:off x="857224" y="857232"/>
            <a:ext cx="2714644" cy="2214578"/>
          </a:xfrm>
          <a:prstGeom prst="rect">
            <a:avLst/>
          </a:prstGeom>
          <a:noFill/>
          <a:effectLst>
            <a:softEdge rad="31750"/>
          </a:effectLst>
          <a:scene3d>
            <a:camera prst="isometricOffAxis1Right"/>
            <a:lightRig rig="threePt" dir="t"/>
          </a:scene3d>
        </p:spPr>
      </p:pic>
      <p:pic>
        <p:nvPicPr>
          <p:cNvPr id="3076" name="Picture 4" descr="D:\энциклпедии\Фото1186.jpg"/>
          <p:cNvPicPr>
            <a:picLocks noChangeAspect="1" noChangeArrowheads="1"/>
          </p:cNvPicPr>
          <p:nvPr/>
        </p:nvPicPr>
        <p:blipFill>
          <a:blip r:embed="rId5">
            <a:lum bright="30000" contrast="30000"/>
          </a:blip>
          <a:srcRect r="2381" b="3333"/>
          <a:stretch>
            <a:fillRect/>
          </a:stretch>
        </p:blipFill>
        <p:spPr bwMode="auto">
          <a:xfrm>
            <a:off x="4429124" y="714356"/>
            <a:ext cx="2928958" cy="2071702"/>
          </a:xfrm>
          <a:prstGeom prst="rect">
            <a:avLst/>
          </a:prstGeom>
          <a:noFill/>
          <a:effectLst>
            <a:softEdge rad="31750"/>
          </a:effectLst>
          <a:scene3d>
            <a:camera prst="isometricOffAxis2Left"/>
            <a:lightRig rig="threePt" dir="t"/>
          </a:scene3d>
        </p:spPr>
      </p:pic>
      <p:pic>
        <p:nvPicPr>
          <p:cNvPr id="3077" name="Picture 5" descr="D:\энциклпедии\Фото1188.jpg"/>
          <p:cNvPicPr>
            <a:picLocks noChangeAspect="1" noChangeArrowheads="1"/>
          </p:cNvPicPr>
          <p:nvPr/>
        </p:nvPicPr>
        <p:blipFill>
          <a:blip r:embed="rId6">
            <a:lum bright="30000" contrast="30000"/>
          </a:blip>
          <a:srcRect t="3125"/>
          <a:stretch>
            <a:fillRect/>
          </a:stretch>
        </p:blipFill>
        <p:spPr bwMode="auto">
          <a:xfrm>
            <a:off x="2500298" y="1142984"/>
            <a:ext cx="2928958" cy="221456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3078" name="Picture 6" descr="D:\энциклпедии\Фото1175.jpg"/>
          <p:cNvPicPr>
            <a:picLocks noChangeAspect="1" noChangeArrowheads="1"/>
          </p:cNvPicPr>
          <p:nvPr/>
        </p:nvPicPr>
        <p:blipFill>
          <a:blip r:embed="rId7">
            <a:lum bright="10000" contrast="40000"/>
          </a:blip>
          <a:srcRect l="21875" t="7813" r="10156"/>
          <a:stretch>
            <a:fillRect/>
          </a:stretch>
        </p:blipFill>
        <p:spPr bwMode="auto">
          <a:xfrm>
            <a:off x="1000100" y="4357694"/>
            <a:ext cx="1857388" cy="235745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79" name="Picture 7" descr="D:\энциклпедии\Фото1177.jpg"/>
          <p:cNvPicPr>
            <a:picLocks noChangeAspect="1" noChangeArrowheads="1"/>
          </p:cNvPicPr>
          <p:nvPr/>
        </p:nvPicPr>
        <p:blipFill>
          <a:blip r:embed="rId8">
            <a:lum bright="30000" contrast="20000"/>
          </a:blip>
          <a:srcRect t="3030"/>
          <a:stretch>
            <a:fillRect/>
          </a:stretch>
        </p:blipFill>
        <p:spPr bwMode="auto">
          <a:xfrm>
            <a:off x="6286512" y="4214818"/>
            <a:ext cx="3000396" cy="2286000"/>
          </a:xfrm>
          <a:prstGeom prst="rect">
            <a:avLst/>
          </a:prstGeom>
          <a:noFill/>
          <a:effectLst>
            <a:softEdge rad="31750"/>
          </a:effectLst>
          <a:scene3d>
            <a:camera prst="perspectiveContrastingLeftFacing"/>
            <a:lightRig rig="threePt" dir="t"/>
          </a:scene3d>
        </p:spPr>
      </p:pic>
      <p:pic>
        <p:nvPicPr>
          <p:cNvPr id="3080" name="Picture 8" descr="D:\энциклпедии\Фото1179.jpg"/>
          <p:cNvPicPr>
            <a:picLocks noChangeAspect="1" noChangeArrowheads="1"/>
          </p:cNvPicPr>
          <p:nvPr/>
        </p:nvPicPr>
        <p:blipFill>
          <a:blip r:embed="rId9">
            <a:lum bright="30000" contrast="10000"/>
          </a:blip>
          <a:srcRect b="3125"/>
          <a:stretch>
            <a:fillRect/>
          </a:stretch>
        </p:blipFill>
        <p:spPr bwMode="auto">
          <a:xfrm>
            <a:off x="4214810" y="4143380"/>
            <a:ext cx="3000396" cy="2214578"/>
          </a:xfrm>
          <a:prstGeom prst="rect">
            <a:avLst/>
          </a:prstGeom>
          <a:noFill/>
          <a:effectLst>
            <a:softEdge rad="31750"/>
          </a:effectLst>
          <a:scene3d>
            <a:camera prst="isometricOffAxis2Left"/>
            <a:lightRig rig="threePt" dir="t"/>
          </a:scene3d>
        </p:spPr>
      </p:pic>
      <p:pic>
        <p:nvPicPr>
          <p:cNvPr id="3081" name="Picture 9" descr="D:\энциклпедии\Фото1180.jpg"/>
          <p:cNvPicPr>
            <a:picLocks noChangeAspect="1" noChangeArrowheads="1"/>
          </p:cNvPicPr>
          <p:nvPr/>
        </p:nvPicPr>
        <p:blipFill>
          <a:blip r:embed="rId10">
            <a:lum bright="30000" contrast="20000"/>
          </a:blip>
          <a:srcRect t="6452"/>
          <a:stretch>
            <a:fillRect/>
          </a:stretch>
        </p:blipFill>
        <p:spPr bwMode="auto">
          <a:xfrm>
            <a:off x="2857488" y="4500570"/>
            <a:ext cx="2643206" cy="2214610"/>
          </a:xfrm>
          <a:prstGeom prst="rect">
            <a:avLst/>
          </a:prstGeom>
          <a:noFill/>
          <a:effectLst>
            <a:softEdge rad="31750"/>
          </a:effectLst>
          <a:scene3d>
            <a:camera prst="isometricOffAxis1Right"/>
            <a:lightRig rig="threePt" dir="t"/>
          </a:scene3d>
        </p:spPr>
      </p:pic>
      <p:sp>
        <p:nvSpPr>
          <p:cNvPr id="11" name="TextBox 10"/>
          <p:cNvSpPr txBox="1"/>
          <p:nvPr/>
        </p:nvSpPr>
        <p:spPr>
          <a:xfrm>
            <a:off x="1000100" y="0"/>
            <a:ext cx="8143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Enciclopedia Italiana di scienze, lettere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ed arti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pvbblicata sotto L`alto patronato. - Milano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Treves –Treccani –Tumminelli ,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193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–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Vol.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XIV. –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1008 p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Шифр 704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0100" y="3429000"/>
            <a:ext cx="8143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Enciclopedia Italiana di scienze, lettere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ed arti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pvbblicata sotto L`alto patronato. - Milano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Treves –Treccani –Tumminelli ,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193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–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Vol.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XVIII. –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1007 p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Шифр 70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499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Documents and Settings\User\Рабочий стол\Slide14.jpg"/>
          <p:cNvPicPr>
            <a:picLocks noChangeAspect="1" noChangeArrowheads="1"/>
          </p:cNvPicPr>
          <p:nvPr/>
        </p:nvPicPr>
        <p:blipFill>
          <a:blip r:embed="rId2"/>
          <a:srcRect l="54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D:\энциклпедии\Фото1196.jpg"/>
          <p:cNvPicPr>
            <a:picLocks noChangeAspect="1" noChangeArrowheads="1"/>
          </p:cNvPicPr>
          <p:nvPr/>
        </p:nvPicPr>
        <p:blipFill>
          <a:blip r:embed="rId3">
            <a:lum bright="10000" contrast="40000"/>
          </a:blip>
          <a:srcRect l="14844" t="3125" r="20703" b="4687"/>
          <a:stretch>
            <a:fillRect/>
          </a:stretch>
        </p:blipFill>
        <p:spPr bwMode="auto">
          <a:xfrm>
            <a:off x="1000100" y="1000108"/>
            <a:ext cx="1714512" cy="221457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1" name="Picture 3" descr="D:\энциклпедии\Фото1201.jpg"/>
          <p:cNvPicPr>
            <a:picLocks noChangeAspect="1" noChangeArrowheads="1"/>
          </p:cNvPicPr>
          <p:nvPr/>
        </p:nvPicPr>
        <p:blipFill>
          <a:blip r:embed="rId4">
            <a:lum bright="30000" contrast="10000"/>
          </a:blip>
          <a:srcRect t="5882" r="2632" b="2941"/>
          <a:stretch>
            <a:fillRect/>
          </a:stretch>
        </p:blipFill>
        <p:spPr bwMode="auto">
          <a:xfrm>
            <a:off x="6072198" y="928670"/>
            <a:ext cx="2643206" cy="2214578"/>
          </a:xfrm>
          <a:prstGeom prst="rect">
            <a:avLst/>
          </a:prstGeom>
          <a:noFill/>
          <a:effectLst>
            <a:softEdge rad="31750"/>
          </a:effectLst>
          <a:scene3d>
            <a:camera prst="isometricOffAxis1Right"/>
            <a:lightRig rig="threePt" dir="t"/>
          </a:scene3d>
        </p:spPr>
      </p:pic>
      <p:pic>
        <p:nvPicPr>
          <p:cNvPr id="2052" name="Picture 4" descr="D:\энциклпедии\Фото1198.jpg"/>
          <p:cNvPicPr>
            <a:picLocks noChangeAspect="1" noChangeArrowheads="1"/>
          </p:cNvPicPr>
          <p:nvPr/>
        </p:nvPicPr>
        <p:blipFill>
          <a:blip r:embed="rId5">
            <a:lum bright="30000" contrast="10000"/>
          </a:blip>
          <a:srcRect t="3226"/>
          <a:stretch>
            <a:fillRect/>
          </a:stretch>
        </p:blipFill>
        <p:spPr bwMode="auto">
          <a:xfrm>
            <a:off x="2928926" y="928670"/>
            <a:ext cx="2714644" cy="2143124"/>
          </a:xfrm>
          <a:prstGeom prst="rect">
            <a:avLst/>
          </a:prstGeom>
          <a:noFill/>
          <a:effectLst>
            <a:softEdge rad="31750"/>
          </a:effectLst>
          <a:scene3d>
            <a:camera prst="isometricOffAxis1Right"/>
            <a:lightRig rig="threePt" dir="t"/>
          </a:scene3d>
        </p:spPr>
      </p:pic>
      <p:pic>
        <p:nvPicPr>
          <p:cNvPr id="2053" name="Picture 5" descr="D:\энциклпедии\Фото1190.jpg"/>
          <p:cNvPicPr>
            <a:picLocks noChangeAspect="1" noChangeArrowheads="1"/>
          </p:cNvPicPr>
          <p:nvPr/>
        </p:nvPicPr>
        <p:blipFill>
          <a:blip r:embed="rId6">
            <a:lum bright="10000" contrast="40000"/>
          </a:blip>
          <a:srcRect l="16016" r="11328" b="3125"/>
          <a:stretch>
            <a:fillRect/>
          </a:stretch>
        </p:blipFill>
        <p:spPr bwMode="auto">
          <a:xfrm>
            <a:off x="1000100" y="4357694"/>
            <a:ext cx="1714512" cy="221457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4" name="Picture 6" descr="D:\энциклпедии\Фото1191.jpg"/>
          <p:cNvPicPr>
            <a:picLocks noChangeAspect="1" noChangeArrowheads="1"/>
          </p:cNvPicPr>
          <p:nvPr/>
        </p:nvPicPr>
        <p:blipFill>
          <a:blip r:embed="rId7">
            <a:lum bright="20000" contrast="20000"/>
          </a:blip>
          <a:srcRect/>
          <a:stretch>
            <a:fillRect/>
          </a:stretch>
        </p:blipFill>
        <p:spPr bwMode="auto">
          <a:xfrm>
            <a:off x="6429356" y="4000504"/>
            <a:ext cx="2714644" cy="2428876"/>
          </a:xfrm>
          <a:prstGeom prst="rect">
            <a:avLst/>
          </a:prstGeom>
          <a:noFill/>
          <a:effectLst>
            <a:softEdge rad="31750"/>
          </a:effectLst>
          <a:scene3d>
            <a:camera prst="isometricOffAxis2Left"/>
            <a:lightRig rig="threePt" dir="t"/>
          </a:scene3d>
        </p:spPr>
      </p:pic>
      <p:pic>
        <p:nvPicPr>
          <p:cNvPr id="2055" name="Picture 7" descr="D:\энциклпедии\Фото1194.jpg"/>
          <p:cNvPicPr>
            <a:picLocks noChangeAspect="1" noChangeArrowheads="1"/>
          </p:cNvPicPr>
          <p:nvPr/>
        </p:nvPicPr>
        <p:blipFill>
          <a:blip r:embed="rId8">
            <a:lum bright="30000" contrast="20000"/>
          </a:blip>
          <a:srcRect l="2632" t="3226" b="9677"/>
          <a:stretch>
            <a:fillRect/>
          </a:stretch>
        </p:blipFill>
        <p:spPr bwMode="auto">
          <a:xfrm>
            <a:off x="2643174" y="4000504"/>
            <a:ext cx="2643206" cy="2214578"/>
          </a:xfrm>
          <a:prstGeom prst="rect">
            <a:avLst/>
          </a:prstGeom>
          <a:noFill/>
          <a:effectLst>
            <a:softEdge rad="31750"/>
          </a:effectLst>
          <a:scene3d>
            <a:camera prst="isometricOffAxis1Right"/>
            <a:lightRig rig="threePt" dir="t"/>
          </a:scene3d>
        </p:spPr>
      </p:pic>
      <p:pic>
        <p:nvPicPr>
          <p:cNvPr id="2056" name="Picture 8" descr="D:\энциклпедии\Фото1192.jpg"/>
          <p:cNvPicPr>
            <a:picLocks noChangeAspect="1" noChangeArrowheads="1"/>
          </p:cNvPicPr>
          <p:nvPr/>
        </p:nvPicPr>
        <p:blipFill>
          <a:blip r:embed="rId9" cstate="print">
            <a:lum bright="30000" contrast="20000"/>
          </a:blip>
          <a:srcRect t="3846"/>
          <a:stretch>
            <a:fillRect/>
          </a:stretch>
        </p:blipFill>
        <p:spPr bwMode="auto">
          <a:xfrm>
            <a:off x="4357686" y="4857760"/>
            <a:ext cx="2428892" cy="1857388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10" name="TextBox 9"/>
          <p:cNvSpPr txBox="1"/>
          <p:nvPr/>
        </p:nvSpPr>
        <p:spPr>
          <a:xfrm>
            <a:off x="1000100" y="0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Enciclopedia Italiana di scienze, lettere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ed arti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pvbblicata sotto L`alto patronato. - Milano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Treves –Treccani –Tumminelli ,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193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–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Vol.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XXVI. –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984 p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Шифр 70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53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0100" y="3357562"/>
            <a:ext cx="8143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Enciclopedia Italiana di scienze, lettere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ed arti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pvbblicata sotto L`alto patronato. - Milano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Treves –Treccani –Tumminelli,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193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–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Vol.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XXVII. –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970 p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Шифр 70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499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Documents and Settings\User\Рабочий стол\Slide14.jpg"/>
          <p:cNvPicPr>
            <a:picLocks noChangeAspect="1" noChangeArrowheads="1"/>
          </p:cNvPicPr>
          <p:nvPr/>
        </p:nvPicPr>
        <p:blipFill>
          <a:blip r:embed="rId2"/>
          <a:srcRect l="54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Documents and Settings\User\Рабочий стол\220px-Torino-Fiera_libro_2006-DSCF69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142984"/>
            <a:ext cx="4429156" cy="478634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357554" y="6215082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Стенд энциклопедии Треккани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214290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В 2006 году итальянские энциклопедии были представлены на Всемирной книжной ярмарке.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499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Documents and Settings\User\Рабочий стол\Slide14.jpg"/>
          <p:cNvPicPr>
            <a:picLocks noChangeAspect="1" noChangeArrowheads="1"/>
          </p:cNvPicPr>
          <p:nvPr/>
        </p:nvPicPr>
        <p:blipFill>
          <a:blip r:embed="rId2"/>
          <a:srcRect l="54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14414" y="142852"/>
            <a:ext cx="7318026" cy="2425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Наряду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 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Британской и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Испанской «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Итальяну» 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называют</a:t>
            </a:r>
            <a:r>
              <a:rPr lang="en-US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числе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крупнейших мировых энциклопедий. Однако по суммарному объёму всех изданий «Итальянская энциклопедия» 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уступает Большой Советской Энциклопедии (1-е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издание — 65+1 том, 2-е — 49+1 том, 3-е — 30+1 том, не считая указателей и ежегодников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i.ebayimg.com/thumbs/images/g/vsQAAOSwq5pXPgC7/s-l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2500306"/>
            <a:ext cx="5214974" cy="421484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499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Documents and Settings\User\Рабочий стол\Slide14.jpg"/>
          <p:cNvPicPr>
            <a:picLocks noChangeAspect="1" noChangeArrowheads="1"/>
          </p:cNvPicPr>
          <p:nvPr/>
        </p:nvPicPr>
        <p:blipFill>
          <a:blip r:embed="rId2"/>
          <a:srcRect l="5468"/>
          <a:stretch>
            <a:fillRect/>
          </a:stretch>
        </p:blipFill>
        <p:spPr bwMode="auto">
          <a:xfrm>
            <a:off x="0" y="0"/>
            <a:ext cx="9144000" cy="697463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85852" y="404664"/>
            <a:ext cx="721523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383838"/>
                </a:solidFill>
                <a:latin typeface="Open Sans"/>
              </a:rPr>
              <a:t> </a:t>
            </a:r>
            <a:r>
              <a:rPr lang="ru-RU" sz="2600" b="1" dirty="0" smtClean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заглянуть в Толковый словарь С.И. Ожегова, то можно узнать, что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энциклопедия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(в переводе с греческого означает «круг знаний»)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«научное справочное издание по всем или отдельным отраслям знания в форме словаря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pic>
        <p:nvPicPr>
          <p:cNvPr id="1026" name="Picture 2" descr="http://www.lib.tsu.ru/sites/default/files/lvv_67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6" t="11106" r="12275" b="8895"/>
          <a:stretch/>
        </p:blipFill>
        <p:spPr bwMode="auto">
          <a:xfrm>
            <a:off x="2428860" y="2571744"/>
            <a:ext cx="4929222" cy="428625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87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Documents and Settings\User\Рабочий стол\Slide14.jpg"/>
          <p:cNvPicPr>
            <a:picLocks noChangeAspect="1" noChangeArrowheads="1"/>
          </p:cNvPicPr>
          <p:nvPr/>
        </p:nvPicPr>
        <p:blipFill>
          <a:blip r:embed="rId2"/>
          <a:srcRect l="54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0"/>
            <a:ext cx="76438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 энциклопедии «родились» практически синхронно: постановление президиума ЦИК СССР, в соответствии с которым было создано акционерное общество «Советская энциклопедия», было также принято в 1925 году. К 1938 году, когда «Итальянская энциклопедия» своё первое издание завершила, БСЭ успела издать примерно такое же количество томов — немного менее 40. Однако для советской энциклопедии это составляло лишь половину намеченного (буква «М»), и полностью её первое издание завершилось уже после Великой Отечественной войны.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www.panoramitalia.com/wp-content/uploads/2018/02/7eef1f151cf6c67eae317be8be4c7d1e56c5e5f92ca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3095196"/>
            <a:ext cx="5745820" cy="376280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499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Documents and Settings\User\Рабочий стол\Slide14.jpg"/>
          <p:cNvPicPr>
            <a:picLocks noChangeAspect="1" noChangeArrowheads="1"/>
          </p:cNvPicPr>
          <p:nvPr/>
        </p:nvPicPr>
        <p:blipFill>
          <a:blip r:embed="rId2"/>
          <a:srcRect l="54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0"/>
            <a:ext cx="77867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15 мая 2014 года в Милане, в Ломбардском институте Академии наук и литературы состоялась презентация восьмого дополнения к «Итальянской энциклопедии наук, литературы и искусств», анансированная на сайте Института Итальянской энциклопедии.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Работу над энциклопедией освещали редакторы томов, представители местных научных учреждений под руководством представителя Ломбардского института, итальянского философа и историка философии Тулио Грегори. На мероприятие были приглашены более 100 деятелей науки, культуры, представители СМИ.</a:t>
            </a:r>
          </a:p>
        </p:txBody>
      </p:sp>
      <p:pic>
        <p:nvPicPr>
          <p:cNvPr id="6" name="Picture 2" descr="https://im0-tub-ru.yandex.net/i?id=e2d29690746c8318d298de2a51355704&amp;n=13&amp;exp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786058"/>
            <a:ext cx="6357982" cy="3929090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800499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Documents and Settings\User\Рабочий стол\Slide14.jpg"/>
          <p:cNvPicPr>
            <a:picLocks noChangeAspect="1" noChangeArrowheads="1"/>
          </p:cNvPicPr>
          <p:nvPr/>
        </p:nvPicPr>
        <p:blipFill>
          <a:blip r:embed="rId3"/>
          <a:srcRect l="54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2285992"/>
            <a:ext cx="79296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Многотомник насчитывает 8 томов: «Философия», «Наука», «Экономика», «История и политика», «Право», «Техника», а также 2 тома приложений. Как отчасти следует из названия, традиционно в «Итальяне» особое внимание уделяется истории, искусству, литературе, географии и биографиям. Однако в дополнительных томах большее значение приобретают статьи по естественно-научным дисциплинам и технике.</a:t>
            </a:r>
          </a:p>
          <a:p>
            <a:pPr algn="just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1938—2006 гг. было издано ещё 26 дополнительных томов (предыдущее, седьмое дополнение — в 5 томах). В итоге до выпуска нынешнего восьмого дополнения крупнейшая итальянская универсальная энциклопедия, ровесница первого издания БСЭ и эпохи Муссолини, одного из авторов издания, насчитывала 62 тома или около 60 тысяч статей (примерно 50 млн слов).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«Итальяну», которая по-прежнему входит в число крупнейших мировых энциклопедий. Часть статей доступна на сайте издательства в режиме он-лайн.</a:t>
            </a:r>
            <a:endParaRPr lang="ru-RU" dirty="0"/>
          </a:p>
        </p:txBody>
      </p:sp>
      <p:pic>
        <p:nvPicPr>
          <p:cNvPr id="6" name="Picture 2" descr="https://cdn.gelestatic.it/businessinsider/it/2018/12/AGF_EDITORIAL_277022_pr-619x3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42852"/>
            <a:ext cx="7715304" cy="214314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9005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Documents and Settings\User\Рабочий стол\Slide14.jpg"/>
          <p:cNvPicPr>
            <a:picLocks noChangeAspect="1" noChangeArrowheads="1"/>
          </p:cNvPicPr>
          <p:nvPr/>
        </p:nvPicPr>
        <p:blipFill>
          <a:blip r:embed="rId2"/>
          <a:srcRect l="54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14612" y="428604"/>
            <a:ext cx="4286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внимание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04" y="5715016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Стоколева М.В., библиотекарь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Музея редкой книги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ОНМБ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ВГМУ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им. Н.Н.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Бурденко </a:t>
            </a:r>
            <a:endParaRPr lang="ru-RU" dirty="0"/>
          </a:p>
        </p:txBody>
      </p:sp>
      <p:pic>
        <p:nvPicPr>
          <p:cNvPr id="7" name="Picture 2" descr="http://www.poliscritture.it/wp-content/uploads/2017/07/treccani-1024x3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2000240"/>
            <a:ext cx="5857884" cy="342902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Documents and Settings\User\Рабочий стол\Slide14.jpg"/>
          <p:cNvPicPr>
            <a:picLocks noChangeAspect="1" noChangeArrowheads="1"/>
          </p:cNvPicPr>
          <p:nvPr/>
        </p:nvPicPr>
        <p:blipFill>
          <a:blip r:embed="rId2"/>
          <a:srcRect l="54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15617" y="4929198"/>
            <a:ext cx="7885540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«Кто  владеет информацией, тот владеет миром»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                                           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(Натан</a:t>
            </a:r>
            <a:r>
              <a:rPr lang="en-US" sz="36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Ротшильд)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2050" name="Picture 2" descr="https://pierrickauger.files.wordpress.com/2013/12/encyclopedie-de-diderot-et-d-alembert-en-39-volumes-ensem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1857364"/>
            <a:ext cx="5328592" cy="307183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0100" y="0"/>
            <a:ext cx="800105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Мир энциклопедий многолик и многообразен. Здесь и многотомные академические издания, и маленькие карманные словарики. Все они предлагают определенный набор знаний по какой-либо теме, пытаясь помочь читателю получить необходимые знания. </a:t>
            </a:r>
            <a:endParaRPr lang="ru-RU" sz="2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30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Documents and Settings\User\Рабочий стол\Slide14.jpg"/>
          <p:cNvPicPr>
            <a:picLocks noChangeAspect="1" noChangeArrowheads="1"/>
          </p:cNvPicPr>
          <p:nvPr/>
        </p:nvPicPr>
        <p:blipFill>
          <a:blip r:embed="rId2"/>
          <a:srcRect l="54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14414" y="357166"/>
            <a:ext cx="7429552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Итальянская энциклопедия, «Энциклопедия Треккани», «Итальяна»; полное название «Итальянская энциклопедия наук, литературы и искусства» (итал.</a:t>
            </a:r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3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l’Enciclopedia Italiana di </a:t>
            </a:r>
            <a:r>
              <a:rPr lang="ru-RU" sz="2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scienze</a:t>
            </a:r>
            <a:r>
              <a:rPr lang="ru-RU" sz="23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ettere ed</a:t>
            </a:r>
            <a:r>
              <a:rPr lang="ru-RU" sz="23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arti</a:t>
            </a:r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 </a:t>
            </a: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крупнейшая универсальная  энциклопедия, издавалась </a:t>
            </a:r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Риме.</a:t>
            </a:r>
            <a:endParaRPr lang="ru-RU" sz="2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3071810"/>
            <a:ext cx="4104456" cy="345524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s://pixmafia.com/post/2018/01/001712/retro_photos_of_italy_001712_0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3071810"/>
            <a:ext cx="3571900" cy="350046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92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Documents and Settings\User\Рабочий стол\Slide14.jpg"/>
          <p:cNvPicPr>
            <a:picLocks noChangeAspect="1" noChangeArrowheads="1"/>
          </p:cNvPicPr>
          <p:nvPr/>
        </p:nvPicPr>
        <p:blipFill>
          <a:blip r:embed="rId2"/>
          <a:srcRect l="54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https://www.dimanoinmano.it/img/376436/full/enciclopedie/enciclopedie/enciclopedia-italiana-di-scienz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894748"/>
            <a:ext cx="3096344" cy="396325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188640"/>
            <a:ext cx="7776864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3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Первое </a:t>
            </a:r>
            <a:r>
              <a:rPr lang="ru-RU" sz="23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издание «Итальянской энциклопедии» вышло в период  1925 по 1936 годов  в объеме 35 томов плюс один справочный том. Объем каждого тома около тысячи страниц  (в среднем 1015</a:t>
            </a:r>
            <a:r>
              <a:rPr lang="ru-RU" sz="2300" b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300" b="1" dirty="0">
              <a:solidFill>
                <a:srgbClr val="8064A2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300" b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Суммарное </a:t>
            </a:r>
            <a:r>
              <a:rPr lang="ru-RU" sz="23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количество  статей в энциклопедии около 60 тысяч; примерно 50 млн слов. В период 1938 - 2006 годов издано 26 дополнительных томов. </a:t>
            </a:r>
            <a:endParaRPr lang="ru-RU" sz="2300" dirty="0">
              <a:solidFill>
                <a:srgbClr val="8064A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51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Documents and Settings\User\Рабочий стол\Slide14.jpg"/>
          <p:cNvPicPr>
            <a:picLocks noChangeAspect="1" noChangeArrowheads="1"/>
          </p:cNvPicPr>
          <p:nvPr/>
        </p:nvPicPr>
        <p:blipFill>
          <a:blip r:embed="rId2"/>
          <a:srcRect l="54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87624" y="188640"/>
            <a:ext cx="7599218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Датой</a:t>
            </a:r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рождения </a:t>
            </a: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энциклопедии</a:t>
            </a:r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считается </a:t>
            </a: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 февраля 1925 года, сенатор Джованни Треккани основал в Риме Институт Итальянской энциклопедии </a:t>
            </a:r>
            <a:r>
              <a:rPr lang="ru-RU" sz="2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интеллектуальный организационный центр, которому предстояло впервые в истории страны издать собственный, фундаментальный печатный свод зданий, свободный от политических влияний. </a:t>
            </a:r>
            <a:endParaRPr lang="ru-RU" sz="2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2857496"/>
            <a:ext cx="3286148" cy="342902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28728" y="6357958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Здание библиотеки Института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итальянской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энциклопедии в Риме.</a:t>
            </a:r>
          </a:p>
        </p:txBody>
      </p:sp>
      <p:pic>
        <p:nvPicPr>
          <p:cNvPr id="19457" name="Picture 1" descr="C:\Documents and Settings\User\Рабочий стол\трикан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857496"/>
            <a:ext cx="4500594" cy="3357586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5521326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Documents and Settings\User\Рабочий стол\Slide14.jpg"/>
          <p:cNvPicPr>
            <a:picLocks noChangeAspect="1" noChangeArrowheads="1"/>
          </p:cNvPicPr>
          <p:nvPr/>
        </p:nvPicPr>
        <p:blipFill>
          <a:blip r:embed="rId2"/>
          <a:srcRect l="54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s://upload.wikimedia.org/wikipedia/it/3/33/Giovanni_Trecca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6" t="4959" r="11089" b="4851"/>
          <a:stretch>
            <a:fillRect/>
          </a:stretch>
        </p:blipFill>
        <p:spPr bwMode="auto">
          <a:xfrm>
            <a:off x="1142976" y="1357298"/>
            <a:ext cx="2714644" cy="342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1538" y="357166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Джованни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Треккани дельи Альфиери 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(03.01.1877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- 06.07.1961)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— итальянский предприниматель, политик 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меценат.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9124" y="1142984"/>
            <a:ext cx="435771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Сын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аптекаря и знатной уроженки 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Брешиа,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возрасте 17 лет, будучи рабочим-текстильщиком уехал в Германию, в текстильную школу в 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Крефельде.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Несколько лет спустя вернулся в Италию с небольшим капиталом и знанием технологий, которые применил в итальянской текстильной промышленности, сначала в качестве мелкого предпринимателя, затем — одного из капитанов промышленности.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2976" y="5286388"/>
            <a:ext cx="7715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1924 году Треккани стал 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сенатором,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то же время философ 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Джованни Джентиле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предложил ему заняться изданием национальной итальянской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энциклопедии.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50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Documents and Settings\User\Рабочий стол\Slide14.jpg"/>
          <p:cNvPicPr>
            <a:picLocks noChangeAspect="1" noChangeArrowheads="1"/>
          </p:cNvPicPr>
          <p:nvPr/>
        </p:nvPicPr>
        <p:blipFill>
          <a:blip r:embed="rId2"/>
          <a:srcRect l="54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2500306"/>
            <a:ext cx="3857652" cy="416719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76056" y="5013176"/>
            <a:ext cx="29964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Дж.Джентиле (слева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 и Б. Муссолини (в центре)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просматривают первый том «Итальянской энциклопедии»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7290" y="214290"/>
            <a:ext cx="74295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Далеко не последнюю роль в успехе проекта национальной энциклопедии сыграла поддержка со стороны Бенито Муссолини, выходившая за рамки организационной. Сам будучи профессиональным журналистом, Муссолини внёс свой вклад в написание ряда концептуальных, идеологических статей.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50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Documents and Settings\User\Рабочий стол\Slide14.jpg"/>
          <p:cNvPicPr>
            <a:picLocks noChangeAspect="1" noChangeArrowheads="1"/>
          </p:cNvPicPr>
          <p:nvPr/>
        </p:nvPicPr>
        <p:blipFill>
          <a:blip r:embed="rId2"/>
          <a:srcRect l="54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s://addons.cdn.mozilla.net/user-media/previews/full/55/55715.png?modified=15435194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1214422"/>
            <a:ext cx="5857916" cy="392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4414" y="214290"/>
            <a:ext cx="757242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Три года, с 1925 по 1928 ушло на решение предварительных задач. Было выделено 48 тематических разделов, редакторы которых («технический комитет» — собственно, расширенный состав редакционной коллегии) принялись за составление словника.  В него отобрали 60 тысяч первичных и 240 тысяч производных терминов. Руководили этой работой главные редакторы — лингвисты Антонио Пальяро, затем Бруно Мильорини и историк и литератор Умберто Боско. </a:t>
            </a:r>
          </a:p>
          <a:p>
            <a:pPr algn="just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 Справочный аппарат отличался высоким уровнем организации и удобством в использовании. Статьи, как правило, содержали ясное и лаконичное изложение предмета, с достаточной библиографией. Вместе с тем, характер некоторых статей, по их стилю и содержанию, выходил за пределы чисто информационных задач, приближаясь к стилю высококачественного научно-познавательного очерка — например, статьи о романтизме, Возрождении, Данте и т. п.</a:t>
            </a:r>
          </a:p>
          <a:p>
            <a:pPr algn="just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 По традиции, все статьи энциклопедии подписываются только инициалами авторов.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2800499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xit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7266917</TotalTime>
  <Words>921</Words>
  <Application>Microsoft Office PowerPoint</Application>
  <PresentationFormat>Экран (4:3)</PresentationFormat>
  <Paragraphs>57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Book Antiqua</vt:lpstr>
      <vt:lpstr>Calibri</vt:lpstr>
      <vt:lpstr>Monotype Corsiva</vt:lpstr>
      <vt:lpstr>Open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User2</cp:lastModifiedBy>
  <cp:revision>298</cp:revision>
  <dcterms:created xsi:type="dcterms:W3CDTF">2018-10-22T08:51:11Z</dcterms:created>
  <dcterms:modified xsi:type="dcterms:W3CDTF">2019-12-16T07:53:22Z</dcterms:modified>
</cp:coreProperties>
</file>