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5" r:id="rId4"/>
    <p:sldId id="264" r:id="rId5"/>
    <p:sldId id="263" r:id="rId6"/>
    <p:sldId id="262" r:id="rId7"/>
    <p:sldId id="261" r:id="rId8"/>
    <p:sldId id="260" r:id="rId9"/>
    <p:sldId id="256" r:id="rId10"/>
    <p:sldId id="25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1366" autoAdjust="0"/>
  </p:normalViewPr>
  <p:slideViewPr>
    <p:cSldViewPr snapToGrid="0">
      <p:cViewPr varScale="1">
        <p:scale>
          <a:sx n="79" d="100"/>
          <a:sy n="79" d="100"/>
        </p:scale>
        <p:origin x="114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B93D7-2A82-4EE0-BC8A-37C41BEFFB73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D0379-6665-4F56-841C-B9263FA6C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590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D0379-6665-4F56-841C-B9263FA6CCE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517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EF1E63-55E1-4B7E-80E2-AB3C36F0C3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6393ABF-ECE9-49EE-BAA7-8129BD19D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D132E1F-16CA-45B6-B4C1-828EED559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0A8E-AF83-4DB2-A22C-94E5112CDAF6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D46316-DD3E-4B51-9F43-4FE06CD35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2471F88-D8F6-4C44-9ACB-B245B5D15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4AF-D49E-4B27-9116-B133F4C1D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774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A84593-6448-4D57-A6B5-07353321C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53B2CED-5226-4EDC-A874-2F69E81B8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89E3E60-5DC4-4828-AC71-77A93A145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0A8E-AF83-4DB2-A22C-94E5112CDAF6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A509FF3-2B4E-4B1D-82DE-609C0E233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398602C-FE9A-4773-839B-20B6D08A3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4AF-D49E-4B27-9116-B133F4C1D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662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1DEC0EF-2CAE-4A30-8333-EE97C35FB5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DBBC1DB-34C9-4F6B-A5A9-E50DD7FAE3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E6C2F1C-376B-4EF8-ACD8-834464423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0A8E-AF83-4DB2-A22C-94E5112CDAF6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07B2E1C-5DF9-4C44-B778-C334199A8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68E9D58-471C-4CD4-938B-FDAAEF87C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4AF-D49E-4B27-9116-B133F4C1D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807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B91045-CC65-4249-A2C7-090B7ABB7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1711C5E-CBB6-4106-AFCF-C2A8CCEDD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5CE1945-C50A-4CE9-8232-488B19B93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0A8E-AF83-4DB2-A22C-94E5112CDAF6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1BF729-6673-4610-AA5D-A25A0D1E2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4AEBF69-DCA7-4384-BE0B-2401ECE5C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4AF-D49E-4B27-9116-B133F4C1D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440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14F836-6178-4402-BE56-2B73169AE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C0D0623-22C3-40A5-9618-BB1260D9F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6C20C7A-BC2D-44DE-9F69-86172740C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0A8E-AF83-4DB2-A22C-94E5112CDAF6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AF316F-A8F8-4BA9-A865-6E8A3DC4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C5F58B1-7C93-41EA-BFCA-3361DA2CF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4AF-D49E-4B27-9116-B133F4C1D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527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8F8245-C5BC-422D-9754-0C5BCBA47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E9D23B3-1EF8-480A-AC92-7660554DB3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71F25F4-E822-4F2D-9519-C910B5C176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05A1967-B304-4413-8A27-7218CE66B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0A8E-AF83-4DB2-A22C-94E5112CDAF6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0BCE448-C2C6-4021-84EF-725E57CB7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F1BDF83-8A5F-4CC5-9FDE-EE312C42A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4AF-D49E-4B27-9116-B133F4C1D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867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1991C0-897A-4527-BF4A-AC857CBEF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D66AA06-B01A-4C2C-ACD3-26EE96526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C455806-C6AB-4C44-8B89-CE19BADA5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9BAE602-5CC5-4BA9-8F1B-87825E1EB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2B8B9A1-2730-47EE-9429-C904DECEC4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34D20FE-B957-4CEA-B1DB-39A2DEA0F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0A8E-AF83-4DB2-A22C-94E5112CDAF6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61F3761-95D0-45D4-B0A8-D650A6D87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D1FB57B-32E9-45A2-944F-708C4EFB8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4AF-D49E-4B27-9116-B133F4C1D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412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F1CD9E-6873-4EC8-B799-8883E5ECB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B4B0519-6835-4890-97EE-F29D810C1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0A8E-AF83-4DB2-A22C-94E5112CDAF6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DF40548-A5F6-4697-9B9B-E7FAE3A3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F6AA5B3-6FC5-44CA-AEEF-C5EA57FE9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4AF-D49E-4B27-9116-B133F4C1D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5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087630F-401C-417C-A564-623699263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0A8E-AF83-4DB2-A22C-94E5112CDAF6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E2B2D2D-373E-4D82-ABFD-ED0008392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490C425-9C7B-4A4E-B79C-67F289ACC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4AF-D49E-4B27-9116-B133F4C1D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596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B99D32-3385-4DFA-AE70-EEF874402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B4E1591-2B09-453B-8D2C-7394C53F3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B25A0FB-5CEA-4660-AB6B-323BF3969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67E1362-C352-468F-9C33-630072AF5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0A8E-AF83-4DB2-A22C-94E5112CDAF6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E0823AA-37E6-43E1-8335-8020FC024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1C1512B-F684-4D11-9556-2927304C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4AF-D49E-4B27-9116-B133F4C1D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121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6186F2-A25E-4418-B309-BCC739FD8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CCA260D-16D0-4BB6-BDB7-47DF3E982E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469F652-5A42-4A26-9066-81F4AD41C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9CE732C-A598-428A-B362-FB6167E07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0A8E-AF83-4DB2-A22C-94E5112CDAF6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81DF2DD-1C09-4E71-A770-627732692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73E5F36-DFEC-4B1F-BE0E-0959B1BB0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4AF-D49E-4B27-9116-B133F4C1D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75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DD9503-87D5-4589-B69F-B80C976F1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E102E7B-4BA1-4AE3-BEAD-429C9A9FA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E78514D-6D49-4D79-87B8-0B4CE78434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E0A8E-AF83-4DB2-A22C-94E5112CDAF6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68CD068-6099-4F64-B134-B77313704C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CDD8E89-17BF-4919-BFAD-BC3359277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484AF-D49E-4B27-9116-B133F4C1D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31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533ADB1-AB7D-4F23-8956-01D2557C8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862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FCD8B4-81D4-4E4B-8A5F-8FAE2E806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04790" y="206462"/>
            <a:ext cx="4426556" cy="2083242"/>
          </a:xfrm>
        </p:spPr>
        <p:txBody>
          <a:bodyPr>
            <a:normAutofit fontScale="90000"/>
          </a:bodyPr>
          <a:lstStyle/>
          <a:p>
            <a:r>
              <a:rPr lang="ru-RU" sz="8000" b="1" dirty="0">
                <a:solidFill>
                  <a:schemeClr val="bg1"/>
                </a:solidFill>
              </a:rPr>
              <a:t>Жизнь в дыму</a:t>
            </a:r>
          </a:p>
        </p:txBody>
      </p:sp>
    </p:spTree>
    <p:extLst>
      <p:ext uri="{BB962C8B-B14F-4D97-AF65-F5344CB8AC3E}">
        <p14:creationId xmlns:p14="http://schemas.microsoft.com/office/powerpoint/2010/main" val="2706858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FCD8B4-81D4-4E4B-8A5F-8FAE2E806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574" y="1558456"/>
            <a:ext cx="8561863" cy="892533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5400" b="1" dirty="0"/>
              <a:t>                  Спасибо за внимание 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3422F76-6C37-4F10-B2E1-FE309BB86103}"/>
              </a:ext>
            </a:extLst>
          </p:cNvPr>
          <p:cNvSpPr txBox="1"/>
          <p:nvPr/>
        </p:nvSpPr>
        <p:spPr>
          <a:xfrm>
            <a:off x="1614115" y="4168309"/>
            <a:ext cx="8849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Выставку подготовила зав. сектором ОНЛ Воронина И. П.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3E431B5-3048-49BD-B5F8-89F1FD5DA5E4}"/>
              </a:ext>
            </a:extLst>
          </p:cNvPr>
          <p:cNvSpPr txBox="1"/>
          <p:nvPr/>
        </p:nvSpPr>
        <p:spPr>
          <a:xfrm>
            <a:off x="2820062" y="5716173"/>
            <a:ext cx="6551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                    Книги находятся в </a:t>
            </a:r>
            <a:r>
              <a:rPr lang="ru-RU" sz="2400" dirty="0" err="1" smtClean="0"/>
              <a:t>к</a:t>
            </a:r>
            <a:r>
              <a:rPr lang="ru-RU" sz="2400" dirty="0" err="1" smtClean="0"/>
              <a:t>аб</a:t>
            </a:r>
            <a:r>
              <a:rPr lang="ru-RU" sz="2400" dirty="0" smtClean="0"/>
              <a:t>. </a:t>
            </a:r>
            <a:r>
              <a:rPr lang="ru-RU" sz="2400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87178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213F74E-36A7-4ADA-B345-63C013A14250}"/>
              </a:ext>
            </a:extLst>
          </p:cNvPr>
          <p:cNvSpPr txBox="1"/>
          <p:nvPr/>
        </p:nvSpPr>
        <p:spPr>
          <a:xfrm>
            <a:off x="5116664" y="296981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A874F53-DA36-460B-8B95-A3B7434EFD31}"/>
              </a:ext>
            </a:extLst>
          </p:cNvPr>
          <p:cNvSpPr txBox="1"/>
          <p:nvPr/>
        </p:nvSpPr>
        <p:spPr>
          <a:xfrm>
            <a:off x="5099436" y="755105"/>
            <a:ext cx="709256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/>
              <a:t>    </a:t>
            </a:r>
            <a:r>
              <a:rPr lang="ru-RU" sz="4400" b="1" dirty="0"/>
              <a:t>Мне до боли жаль человеческого здоровья, цинично, бездумно переведённого в дым. Мне нестерпимо жаль жизней, истлевших на кончике сигареты.</a:t>
            </a:r>
          </a:p>
          <a:p>
            <a:pPr algn="just"/>
            <a:endParaRPr lang="ru-RU" sz="2800" b="1" dirty="0"/>
          </a:p>
          <a:p>
            <a:pPr algn="just"/>
            <a:r>
              <a:rPr lang="ru-RU" sz="2800" b="1" dirty="0"/>
              <a:t>                                          </a:t>
            </a:r>
            <a:r>
              <a:rPr lang="ru-RU" sz="2800" dirty="0"/>
              <a:t>Академик Ф. Г. Углов</a:t>
            </a:r>
            <a:r>
              <a:rPr lang="ru-RU" sz="2800" b="1" dirty="0"/>
              <a:t> 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89622B6-D3DA-4E06-8636-0B7968C17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9" y="277812"/>
            <a:ext cx="4672719" cy="642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37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CB1497D-C5EC-4434-9AD7-293803C1B6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6" y="1461782"/>
            <a:ext cx="2887648" cy="47630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E2FB204-324E-44FB-A0D2-D99BBBC4578A}"/>
              </a:ext>
            </a:extLst>
          </p:cNvPr>
          <p:cNvSpPr txBox="1"/>
          <p:nvPr/>
        </p:nvSpPr>
        <p:spPr>
          <a:xfrm>
            <a:off x="515712" y="289585"/>
            <a:ext cx="11160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613 К-149 Казьмин, В. Д. Хочу бросить курить! Это проще, чем вы думаете! / В. Д. Казьмин. – Ростов-на-Дону : Феникс, 2005. – 158 </a:t>
            </a:r>
            <a:r>
              <a:rPr lang="en-US" sz="2400" dirty="0"/>
              <a:t>c</a:t>
            </a:r>
            <a:r>
              <a:rPr lang="ru-RU" sz="2400" dirty="0"/>
              <a:t>. : ил. – </a:t>
            </a:r>
            <a:r>
              <a:rPr lang="en-US" sz="2400" dirty="0"/>
              <a:t>ISBN 5-222-06572-3</a:t>
            </a:r>
            <a:r>
              <a:rPr lang="ru-RU" sz="2400" dirty="0"/>
              <a:t>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09CD6DC-A173-49D4-B892-91A08F3A474A}"/>
              </a:ext>
            </a:extLst>
          </p:cNvPr>
          <p:cNvSpPr/>
          <p:nvPr/>
        </p:nvSpPr>
        <p:spPr>
          <a:xfrm>
            <a:off x="5002492" y="1906072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A1C7EB5-EBA0-4614-AE20-9AC662CCFD6C}"/>
              </a:ext>
            </a:extLst>
          </p:cNvPr>
          <p:cNvSpPr txBox="1"/>
          <p:nvPr/>
        </p:nvSpPr>
        <p:spPr>
          <a:xfrm>
            <a:off x="4258733" y="227540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3C1FB1-1D3D-4E5A-882C-3E2F0C271C58}"/>
              </a:ext>
            </a:extLst>
          </p:cNvPr>
          <p:cNvSpPr txBox="1"/>
          <p:nvPr/>
        </p:nvSpPr>
        <p:spPr>
          <a:xfrm flipH="1" flipV="1">
            <a:off x="3946843" y="1785999"/>
            <a:ext cx="7355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A3C644-1714-4A2A-9019-4A59D3614C27}"/>
              </a:ext>
            </a:extLst>
          </p:cNvPr>
          <p:cNvSpPr txBox="1"/>
          <p:nvPr/>
        </p:nvSpPr>
        <p:spPr>
          <a:xfrm>
            <a:off x="3725694" y="1785998"/>
            <a:ext cx="803144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   «Все, с </a:t>
            </a:r>
            <a:r>
              <a:rPr lang="ru-RU" sz="2000" dirty="0"/>
              <a:t>понедельника бросаю </a:t>
            </a:r>
            <a:r>
              <a:rPr lang="ru-RU" dirty="0"/>
              <a:t>курить!» Кому из курящих людей не знакома такая фраза</a:t>
            </a:r>
            <a:r>
              <a:rPr lang="en-US" dirty="0"/>
              <a:t>? </a:t>
            </a:r>
            <a:r>
              <a:rPr lang="ru-RU" dirty="0"/>
              <a:t>Кто из нас , любителей никотиновых палочек, не бросал курить… и снова возвращался к этой привычке</a:t>
            </a:r>
            <a:r>
              <a:rPr lang="en-US" dirty="0"/>
              <a:t>? </a:t>
            </a:r>
            <a:r>
              <a:rPr lang="ru-RU" dirty="0"/>
              <a:t>И ведь, казалось бы, и сила воли есть, и желание бросить курить присутствует в полной мере, вот нет же-так и тянет «посмолить» , особенно когда мы испытываем стресс, хотим расслабиться или наоборот, сосредоточиться, или просто когда рядом кто-то закуривает, самое интересное, что курильщики прекрасно понимают, какой вред наносят своему здоровью и здоровью окружающих, и тем не менее не могут добровольно отказаться от сигарет. А  может быть, есть какие-то испытанные средства, помогающие бросить курить, о которых вы знаете</a:t>
            </a:r>
            <a:r>
              <a:rPr lang="en-US" dirty="0"/>
              <a:t>? </a:t>
            </a:r>
            <a:r>
              <a:rPr lang="ru-RU" dirty="0"/>
              <a:t>Оказывается, есть! В нашей книге собраны советы и рецепты традиционной и народной медицины, а также различные психологические приемы, которые действительно помогут вам отказаться от этой вредной привычки, рассчитаны эти средства на людей разного характера : кому-то подойдет жесткая метода бросания курить, а кому-то – более щадящий способ. Помните, бросить курить – это реально!  </a:t>
            </a:r>
          </a:p>
        </p:txBody>
      </p:sp>
    </p:spTree>
    <p:extLst>
      <p:ext uri="{BB962C8B-B14F-4D97-AF65-F5344CB8AC3E}">
        <p14:creationId xmlns:p14="http://schemas.microsoft.com/office/powerpoint/2010/main" val="1530183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B58D42E-A138-4265-8C7E-4B1F4A7C96BD}"/>
              </a:ext>
            </a:extLst>
          </p:cNvPr>
          <p:cNvSpPr txBox="1"/>
          <p:nvPr/>
        </p:nvSpPr>
        <p:spPr>
          <a:xfrm flipH="1">
            <a:off x="461554" y="245533"/>
            <a:ext cx="11146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613 Б-241 Баранов, А. А. Табакокурение детей и подростков : гигиенические и медико-социальные проблемы и пути решения / А. А. Баранов, В. Р. Кучма, И. В. Звездина. – Москва : Литтерра, 2007. – 216 с. : ил. – </a:t>
            </a:r>
            <a:r>
              <a:rPr lang="en-US" sz="2400" dirty="0"/>
              <a:t>ISBN 978-5-98216-080-5</a:t>
            </a:r>
            <a:r>
              <a:rPr lang="ru-RU" sz="2400" dirty="0"/>
              <a:t>. </a:t>
            </a:r>
            <a:endParaRPr lang="ru-RU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387F865-7279-467F-9A98-AD1B5970EE7D}"/>
              </a:ext>
            </a:extLst>
          </p:cNvPr>
          <p:cNvSpPr txBox="1"/>
          <p:nvPr/>
        </p:nvSpPr>
        <p:spPr>
          <a:xfrm>
            <a:off x="4404718" y="1726421"/>
            <a:ext cx="743193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    Монография посвящена гигиеническим и медико-социальным вопросам табакокурения детей и подростков. Рассматриваются различные аспекты формирования раннего табакокурения, особенности распространения табакокурения среди школьников, учащихся учреждений начального профессионального образования, социальных сирот юношей допризывного и призывного возраста.</a:t>
            </a:r>
          </a:p>
          <a:p>
            <a:pPr algn="just"/>
            <a:r>
              <a:rPr lang="ru-RU" sz="2000" dirty="0"/>
              <a:t>    Представлены данные о негативном влиянии курения на функциональное состояние сердечно-сосудистой системы, основные свойства нервной деятельности, конгитивные функции, психомоторику, </a:t>
            </a:r>
            <a:r>
              <a:rPr lang="ru-RU" sz="2000" dirty="0" err="1"/>
              <a:t>психо</a:t>
            </a:r>
            <a:r>
              <a:rPr lang="ru-RU" sz="2000" dirty="0"/>
              <a:t>-эмоциональное состояние, становление менструальной функции, адаптационные возможности организма в период интенсивного роста и развития. Особое внимание уделяется вопросам организации и проведения первичной и вторичной профилактики курения среди детей и подростков.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3832B19-6536-45E7-80B0-60C6F3F7A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20" y="1912833"/>
            <a:ext cx="2766300" cy="43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50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242C0F-5B6D-450B-A360-9512FCF4B5EB}"/>
              </a:ext>
            </a:extLst>
          </p:cNvPr>
          <p:cNvSpPr txBox="1"/>
          <p:nvPr/>
        </p:nvSpPr>
        <p:spPr>
          <a:xfrm flipH="1">
            <a:off x="348553" y="141280"/>
            <a:ext cx="11494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613 К-344 Кельин, Л. Л. Как самостоятельно избавиться от курения / Л. Л. Кельин, Ю. Л. Мучник, М. С. Прусс.  – 2-е изд. - Санкт-Петербург : Нева, 2003. – 128 с. – </a:t>
            </a:r>
            <a:r>
              <a:rPr lang="en-US" sz="2400" dirty="0"/>
              <a:t>ISBN 5-7654-2773-1</a:t>
            </a:r>
            <a:r>
              <a:rPr lang="ru-RU" sz="24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1203403-1FAA-4CC8-8174-5E61A29BE6E6}"/>
              </a:ext>
            </a:extLst>
          </p:cNvPr>
          <p:cNvSpPr txBox="1"/>
          <p:nvPr/>
        </p:nvSpPr>
        <p:spPr>
          <a:xfrm>
            <a:off x="4237909" y="2146851"/>
            <a:ext cx="731663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    Книга содержит информацию о воздействии курения на организм, о стадиях формирования табачной зависимости, о влиянии никотина и других компонентах табачного дыма на различные органы, о пути преодоления табачной зависимости. Как самостоятельно отказаться от курения? Когда необходима помощь врача? Чем лучше питаться после прекращения употребления никотина? Почему  и когда необходимы лекарственные препараты? Что выбрать – никотиновый пластырь, ингалятор, таблетки или жевательную резинку? Ответы на поставленные вопросы изложены на страницах этой книги, написанной врачами-наркологами.</a:t>
            </a:r>
          </a:p>
          <a:p>
            <a:pPr algn="just"/>
            <a:r>
              <a:rPr lang="ru-RU" sz="2000" dirty="0"/>
              <a:t>    Книга адресована всем, кто хочет избавиться от табачной зависимости.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C5EE549-0BFC-448D-9608-100D36933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99" y="1793057"/>
            <a:ext cx="3246401" cy="48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13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1BDCC55-2995-4210-81EE-C9553A7DCB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0969" y="1687507"/>
            <a:ext cx="8220262" cy="4910469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000" dirty="0"/>
              <a:t>     Эта книга имеет профилактическое предназначение. В медицине слово профилактика используется для обозначения совокупности мероприятий, направленных на предупреждение и устранение причин заболеваний. Табакокурение, алкоголизм, наркомания – болезни наркологического профиля, в развитии которых главную роль играют психологические факторы. Поэтому среди профилактических мер основной является полноценное информирование всех заинтересованных о характере угрозы и возможном противодействии ей. Проблема заключается в том, что едва ли не самым главным фактором риска является влияние на человека кризисной социально-психологической среды. Чтобы противиться такому болезнетворному влиянию, мало знать об опасности, таящейся в самих сигаретах, спиртных напитках и наркотических веществах, - надо ещё обязательно осознавать меру присущей всякому человеку зависимости от общества. Значительное место уделено также описанию клинической картины трёх основных наркологических заболеваний.</a:t>
            </a:r>
          </a:p>
          <a:p>
            <a:pPr algn="just"/>
            <a:r>
              <a:rPr lang="ru-RU" sz="2000" dirty="0"/>
              <a:t>    Книга адресована широкому кругу читателей, так или иначе заинтересованных проблемой предупреждения болезней наркологического профиля в обстоятельствах фактической пандемии этих заболеваний.</a:t>
            </a:r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201D8AB-5C20-4EB4-9E46-2593532F82C1}"/>
              </a:ext>
            </a:extLst>
          </p:cNvPr>
          <p:cNvSpPr txBox="1"/>
          <p:nvPr/>
        </p:nvSpPr>
        <p:spPr>
          <a:xfrm>
            <a:off x="474794" y="260024"/>
            <a:ext cx="11537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613 С-302 Семёнов, С. П. Табакокурение. Алкоголизм. </a:t>
            </a:r>
            <a:r>
              <a:rPr lang="ru-RU" sz="2400" dirty="0" smtClean="0"/>
              <a:t>Наркомания </a:t>
            </a:r>
            <a:r>
              <a:rPr lang="ru-RU" sz="2400" dirty="0"/>
              <a:t>: Профилактические сведения / С. П. Семёнов. – Санкт-Петербург : ЗАО «ТАТ», 2008. – </a:t>
            </a:r>
            <a:r>
              <a:rPr lang="ru-RU" sz="2400" dirty="0" smtClean="0"/>
              <a:t>112</a:t>
            </a:r>
            <a:r>
              <a:rPr lang="en-US" sz="2400" dirty="0" smtClean="0"/>
              <a:t> </a:t>
            </a:r>
            <a:r>
              <a:rPr lang="ru-RU" sz="2400" dirty="0" smtClean="0"/>
              <a:t>с</a:t>
            </a:r>
            <a:r>
              <a:rPr lang="ru-RU" sz="2400" dirty="0"/>
              <a:t>. – </a:t>
            </a:r>
            <a:r>
              <a:rPr lang="en-US" sz="2400" dirty="0"/>
              <a:t>ISBN 5-98796-016-9</a:t>
            </a:r>
            <a:r>
              <a:rPr lang="ru-RU" sz="2400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88647AA-7D08-4924-9C0F-864280CBA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9" y="1919666"/>
            <a:ext cx="2743438" cy="420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37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A6CA105-B244-4C3F-9F1D-F0593A1DD3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12" y="1855082"/>
            <a:ext cx="3099187" cy="41322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D4000CE-5128-44C5-B622-8B05A252F397}"/>
              </a:ext>
            </a:extLst>
          </p:cNvPr>
          <p:cNvSpPr txBox="1"/>
          <p:nvPr/>
        </p:nvSpPr>
        <p:spPr>
          <a:xfrm>
            <a:off x="3917740" y="2003728"/>
            <a:ext cx="79005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    В руководстве, в соответствии с основными принципами отечественной клинической психиатрии, табачная зависимость рассмотрена на феноменологическом, симптоматологическом и синдромологическом уровнях. Представлена классификация клинических форм табачной зависимости и типов её течения. Описана методика исследования преморбидных особенностей течения пространственно-временной структуры сферы мышления лиц, курящих табак. Отобраны и классифицированы основные методики лечения табачной зависимости. Представлена организационная структура оказания медицинской и профилактической помощи в России лицам, курящим табак.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AA89CAA-B366-46C7-A928-2B4D300E549A}"/>
              </a:ext>
            </a:extLst>
          </p:cNvPr>
          <p:cNvSpPr txBox="1"/>
          <p:nvPr/>
        </p:nvSpPr>
        <p:spPr>
          <a:xfrm>
            <a:off x="254442" y="310102"/>
            <a:ext cx="11563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616. 89 С-506 Смирнов, В. К. Клиника и терапия табачной зависимости / В. К. Смирнов. – Москва : ВИНИТИ, 2000. – 96 с.</a:t>
            </a:r>
          </a:p>
        </p:txBody>
      </p:sp>
    </p:spTree>
    <p:extLst>
      <p:ext uri="{BB962C8B-B14F-4D97-AF65-F5344CB8AC3E}">
        <p14:creationId xmlns:p14="http://schemas.microsoft.com/office/powerpoint/2010/main" val="555887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1BDCC55-2995-4210-81EE-C9553A7DCB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6198" y="1600200"/>
            <a:ext cx="6870756" cy="4198289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    В монографии представлен</a:t>
            </a:r>
            <a:r>
              <a:rPr lang="ru-RU" sz="2000" b="1" dirty="0"/>
              <a:t> </a:t>
            </a:r>
            <a:r>
              <a:rPr lang="ru-RU" sz="2000" dirty="0"/>
              <a:t>современный уровень знаний по проблеме курения табака. Рассматриваются актуальные вопросы влияния курения на организм на клеточном, тканевом, органном уровнях, в условиях целостного организма. </a:t>
            </a:r>
          </a:p>
          <a:p>
            <a:pPr algn="just"/>
            <a:r>
              <a:rPr lang="ru-RU" sz="2000" dirty="0"/>
              <a:t>    Предлагаемая книг написана ведущим специалистом в области табачной зависимости доктором медицинских наук В. К. Смирновым. В книге раскрываются основные аспекты сегодняшнего состояния проблемы табакокурения, включая вопросы клиники и терапии табачной зависимости.</a:t>
            </a:r>
          </a:p>
          <a:p>
            <a:pPr algn="just"/>
            <a:r>
              <a:rPr lang="ru-RU" sz="2000" dirty="0"/>
              <a:t>    Работа заинтересует специалистов-медиков, научных работников в области медицины и биологии, что будет способствовать ускорению решения этой актуальной задачи медицины.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CCD12BB-7E7A-4C68-B5F6-AE4B2422EF0A}"/>
              </a:ext>
            </a:extLst>
          </p:cNvPr>
          <p:cNvSpPr txBox="1"/>
          <p:nvPr/>
        </p:nvSpPr>
        <p:spPr>
          <a:xfrm>
            <a:off x="222636" y="357809"/>
            <a:ext cx="11696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616. 89 С-506 Смирнов, В. К. Табачная зависимость и курение </a:t>
            </a:r>
            <a:r>
              <a:rPr lang="ru-RU" sz="2400" dirty="0" smtClean="0"/>
              <a:t>табака </a:t>
            </a:r>
            <a:r>
              <a:rPr lang="ru-RU" sz="2400" dirty="0"/>
              <a:t>/ В. К. Смирнов. – Москва : ВИНИТИ, 1993. – 108 с.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E407623-8E41-4D5D-AD5A-7E1867832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27" y="1600200"/>
            <a:ext cx="3452159" cy="459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29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1BDCC55-2995-4210-81EE-C9553A7DCB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65E2682-9DBD-4DAD-9A42-FFA429D20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8625"/>
            <a:ext cx="12192000" cy="790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757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1026</Words>
  <Application>Microsoft Office PowerPoint</Application>
  <PresentationFormat>Широкоэкранный</PresentationFormat>
  <Paragraphs>27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Жизнь в дыму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Спасибо за внимание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Соколаев Андрей</dc:creator>
  <cp:lastModifiedBy>User2</cp:lastModifiedBy>
  <cp:revision>61</cp:revision>
  <dcterms:created xsi:type="dcterms:W3CDTF">2020-12-10T19:42:34Z</dcterms:created>
  <dcterms:modified xsi:type="dcterms:W3CDTF">2020-12-28T08:00:36Z</dcterms:modified>
</cp:coreProperties>
</file>