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61" r:id="rId4"/>
    <p:sldId id="276" r:id="rId5"/>
    <p:sldId id="277" r:id="rId6"/>
    <p:sldId id="263" r:id="rId7"/>
    <p:sldId id="279" r:id="rId8"/>
    <p:sldId id="264" r:id="rId9"/>
    <p:sldId id="280" r:id="rId10"/>
    <p:sldId id="262" r:id="rId11"/>
    <p:sldId id="287" r:id="rId12"/>
    <p:sldId id="266" r:id="rId13"/>
    <p:sldId id="282" r:id="rId14"/>
    <p:sldId id="284" r:id="rId15"/>
    <p:sldId id="286" r:id="rId16"/>
    <p:sldId id="283" r:id="rId17"/>
    <p:sldId id="267" r:id="rId18"/>
    <p:sldId id="268" r:id="rId19"/>
    <p:sldId id="26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87" autoAdjust="0"/>
  </p:normalViewPr>
  <p:slideViewPr>
    <p:cSldViewPr>
      <p:cViewPr varScale="1">
        <p:scale>
          <a:sx n="101" d="100"/>
          <a:sy n="101" d="100"/>
        </p:scale>
        <p:origin x="2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E644-CE03-4A09-8FDE-F0C5C3FCB85B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6D05-4882-4133-8D0F-D74774982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E644-CE03-4A09-8FDE-F0C5C3FCB85B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6D05-4882-4133-8D0F-D74774982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E644-CE03-4A09-8FDE-F0C5C3FCB85B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6D05-4882-4133-8D0F-D74774982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E644-CE03-4A09-8FDE-F0C5C3FCB85B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6D05-4882-4133-8D0F-D74774982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E644-CE03-4A09-8FDE-F0C5C3FCB85B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6D05-4882-4133-8D0F-D74774982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E644-CE03-4A09-8FDE-F0C5C3FCB85B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6D05-4882-4133-8D0F-D74774982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E644-CE03-4A09-8FDE-F0C5C3FCB85B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6D05-4882-4133-8D0F-D74774982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E644-CE03-4A09-8FDE-F0C5C3FCB85B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6D05-4882-4133-8D0F-D74774982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E644-CE03-4A09-8FDE-F0C5C3FCB85B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6D05-4882-4133-8D0F-D74774982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E644-CE03-4A09-8FDE-F0C5C3FCB85B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6D05-4882-4133-8D0F-D74774982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E644-CE03-4A09-8FDE-F0C5C3FCB85B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6D05-4882-4133-8D0F-D74774982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3E644-CE03-4A09-8FDE-F0C5C3FCB85B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76D05-4882-4133-8D0F-D74774982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Documents and Settings\User\Рабочий стол\6053231-textures-drops-colo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429784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3929066"/>
            <a:ext cx="7358114" cy="2308324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txBody>
          <a:bodyPr wrap="square">
            <a:spAutoFit/>
          </a:bodyPr>
          <a:lstStyle/>
          <a:p>
            <a:pPr algn="r"/>
            <a:r>
              <a:rPr lang="ru-RU" sz="7200" b="1" dirty="0" smtClean="0">
                <a:solidFill>
                  <a:srgbClr val="002060"/>
                </a:solidFill>
                <a:latin typeface="Mistral" pitchFamily="66" charset="0"/>
              </a:rPr>
              <a:t>Книги - юбиляры 2020 </a:t>
            </a:r>
            <a:br>
              <a:rPr lang="ru-RU" sz="7200" b="1" dirty="0" smtClean="0">
                <a:solidFill>
                  <a:srgbClr val="002060"/>
                </a:solidFill>
                <a:latin typeface="Mistral" pitchFamily="66" charset="0"/>
              </a:rPr>
            </a:br>
            <a:r>
              <a:rPr lang="ru-RU" sz="7200" b="1" dirty="0" smtClean="0">
                <a:solidFill>
                  <a:srgbClr val="002060"/>
                </a:solidFill>
                <a:latin typeface="Mistral" pitchFamily="66" charset="0"/>
              </a:rPr>
              <a:t>в музее редкой книги</a:t>
            </a:r>
            <a:endParaRPr lang="ru-RU" sz="7200" b="1" dirty="0">
              <a:solidFill>
                <a:srgbClr val="002060"/>
              </a:solidFill>
              <a:latin typeface="Mistral" pitchFamily="66" charset="0"/>
            </a:endParaRPr>
          </a:p>
        </p:txBody>
      </p:sp>
      <p:pic>
        <p:nvPicPr>
          <p:cNvPr id="1026" name="Picture 2" descr="http://goub.by/wp-content/uploads/2019/02/1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90" y="329008"/>
            <a:ext cx="4752528" cy="358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Documents and Settings\User\Рабочий стол\6053231-textures-drops-colo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7999"/>
          </a:xfrm>
          <a:prstGeom prst="rect">
            <a:avLst/>
          </a:prstGeom>
          <a:noFill/>
        </p:spPr>
      </p:pic>
      <p:pic>
        <p:nvPicPr>
          <p:cNvPr id="3074" name="Picture 2" descr="C:\Documents and Settings\User\Рабочий стол\Новая папка\IMG_20200311_110856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/>
          <a:stretch>
            <a:fillRect/>
          </a:stretch>
        </p:blipFill>
        <p:spPr bwMode="auto">
          <a:xfrm>
            <a:off x="214282" y="2214554"/>
            <a:ext cx="2000264" cy="2928958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Новая папка\IMG_20200311_110916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00760" y="2214554"/>
            <a:ext cx="2884459" cy="285751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14612" y="2071678"/>
            <a:ext cx="29289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Изучение эпидемии сыпного тифа, представляет большой научный интерес и практическую ценность. В сборнике представлены вопросы по патологии, микробиологии и эпидемиологии сыпного тифа, а так же собраны и систематизированы добытые наукой данные того времени.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332656"/>
            <a:ext cx="7674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Кронтовский, А. А. Одесский сборник по сыпному тифу.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Вып. 1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 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Кронтовский. – Одесса : Издание Санитарного Просвещения Одесского Губздравотдела № 3, 1920 . –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2214554"/>
            <a:ext cx="7143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616.922</a:t>
            </a:r>
          </a:p>
          <a:p>
            <a:r>
              <a:rPr lang="ru-RU" sz="1200" b="1" dirty="0" smtClean="0"/>
              <a:t>О-417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Documents and Settings\User\Рабочий стол\6053231-textures-drops-colo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426"/>
            <a:ext cx="9144000" cy="6857999"/>
          </a:xfrm>
          <a:prstGeom prst="rect">
            <a:avLst/>
          </a:prstGeom>
          <a:noFill/>
        </p:spPr>
      </p:pic>
      <p:pic>
        <p:nvPicPr>
          <p:cNvPr id="1026" name="Picture 2" descr="КРОНТОВСКИЙ Алексей Антонинови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244827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620689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КРОНТОВСКИЙ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Алексей Антонинович (1885 —1933) — советский патофизиолог, доктор медицины (1917), профессор (1921).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1340768"/>
            <a:ext cx="59766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Кронтовский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опубликовал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около 80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научных работ, в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том числе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монографий, посвященных вопросам экспериментальной онкологии, регенерации тканей, культуры тканей и их обмена веществ, внутренней секреции, наследственности и конституции, влиянию рентгеновского излучения, бактерий и вирусов на культуры тканей. А. А. Кронтовский и его ученики (Н. В. Лазарев, М. А. Магат и др.) использовали культуры нормальных и опухолевых тканей для изучения их обмена веществ с помощью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биохимии,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физико-химических методов.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 А. Кронтовский показал, что обмен веществ в нормальных тканях в условиях лишения регулирующих влияний со стороны организма приобретает некоторые черты, сближающие его с обменом веществ в соответствующих злокачественных тканях.</a:t>
            </a:r>
          </a:p>
        </p:txBody>
      </p:sp>
    </p:spTree>
    <p:extLst>
      <p:ext uri="{BB962C8B-B14F-4D97-AF65-F5344CB8AC3E}">
        <p14:creationId xmlns:p14="http://schemas.microsoft.com/office/powerpoint/2010/main" val="290536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Documents and Settings\User\Рабочий стол\6053231-textures-drops-colo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" name="Picture 2" descr="C:\Documents and Settings\User\Рабочий стол\Новая папка\IMG_20200311_111013.jpg"/>
          <p:cNvPicPr>
            <a:picLocks noChangeAspect="1" noChangeArrowheads="1"/>
          </p:cNvPicPr>
          <p:nvPr/>
        </p:nvPicPr>
        <p:blipFill>
          <a:blip r:embed="rId3" cstate="print"/>
          <a:srcRect b="2439"/>
          <a:stretch>
            <a:fillRect/>
          </a:stretch>
        </p:blipFill>
        <p:spPr bwMode="auto">
          <a:xfrm>
            <a:off x="6072198" y="1428736"/>
            <a:ext cx="2786082" cy="250033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4" name="Picture 5" descr="C:\Documents and Settings\User\Рабочий стол\Новая папка\IMG_20200311_110958.jpg"/>
          <p:cNvPicPr>
            <a:picLocks noChangeAspect="1" noChangeArrowheads="1"/>
          </p:cNvPicPr>
          <p:nvPr/>
        </p:nvPicPr>
        <p:blipFill>
          <a:blip r:embed="rId4" cstate="print"/>
          <a:srcRect t="2326" r="3704"/>
          <a:stretch>
            <a:fillRect/>
          </a:stretch>
        </p:blipFill>
        <p:spPr bwMode="auto">
          <a:xfrm>
            <a:off x="3929058" y="1428736"/>
            <a:ext cx="1857388" cy="2571768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Новая папка\IMG_20200311_1110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143380"/>
            <a:ext cx="2897624" cy="25717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33265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Хольцев, Б. Н. Гоноррея и ее осложнения / Б. Н. Хольцев. </a:t>
            </a:r>
            <a:r>
              <a:rPr lang="ru-RU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Петроград : Издание Народного Комиссариата Здравоохранения, 1920. – 224 с.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071678"/>
            <a:ext cx="32861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Автор старался быть по возможности кратким в изложении этиологии, патогенеза и патологической анатомии, только слегка касается эндоуретральных методов распознавания и лечения, но по возможности полно обрисовывает клиническую картину гонорреи и описание способов лечения.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1428736"/>
            <a:ext cx="64294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/>
              <a:t>616-957</a:t>
            </a:r>
          </a:p>
          <a:p>
            <a:pPr algn="ctr"/>
            <a:r>
              <a:rPr lang="ru-RU" sz="1050" b="1" dirty="0" smtClean="0"/>
              <a:t>Х 758</a:t>
            </a:r>
            <a:endParaRPr lang="ru-RU" sz="10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Documents and Settings\User\Рабочий стол\6053231-textures-drops-colo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19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868" y="1285860"/>
            <a:ext cx="54292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ХОЛЬЦОВ Борис Николаевич — автор свыше 100 научных работ, в том числе нескольких монографий. Им разработан ряд оригинальных оперативных вмешательств: двух - и трехмоментные методы удаления аденомы предстательной железы, резекция мочеиспускательного канала при некоторых формах его сужения с последующим анастомозом конец в конец (операция Мариона — Хольцова), метод оперативного лечения хронической контрактуры шейки мочевого пузыря и др.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Б. Н. Хольцов был председателем Всесоюзного урологического общества, почетным председателем Ленинградского урологического общества, а также членом ряда отечественных и зарубежных научных медицинских обществ.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Избирался членом Ленсовета XII созыва.</a:t>
            </a:r>
            <a:endParaRPr lang="ru-RU" dirty="0"/>
          </a:p>
        </p:txBody>
      </p:sp>
      <p:pic>
        <p:nvPicPr>
          <p:cNvPr id="9" name="Picture 2" descr="C:\Documents and Settings\User\Рабочий стол\img-dfgUX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00808"/>
            <a:ext cx="2662243" cy="3143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35716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ХОЛЬЦОВ Борис Николаевич (1861 — 1940) — советский уролог, профессор (1916), заслуженный деятель науки РСФСР (1936).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Documents and Settings\User\Рабочий стол\6053231-textures-drops-colo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Новая папка\IMG_20200311_111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363671"/>
            <a:ext cx="3713636" cy="2851397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Новая папка\IMG_20200311_111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340768"/>
            <a:ext cx="3495332" cy="2874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9512" y="4336181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Авторы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энциклопедии стремились сгруппировать результаты многочисленных исследований и клинических наблюдений, включить их в рамки ранее собранных знаний в форме, которая позволяла бы легко ориентироваться в каждом вопросе медицинской практики. Русский перевод дополнен статьями о всех лечебных местностях и минеральных водах Российской Империи. Все статьи, в которых имеются ссылки на германское и австрийское законодательство, дополнены ссылками на русское законодательство начала ХХ века или заменены оригинальными статьями русских ученых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4285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Шнирер, 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Энциклопедия  практической медицины. Т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 М. Т. Шнирер, Н. Виерордт ; перевод с немецкого под редакцией 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Подвысоцкого, Л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Якобзона.  -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анкт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-Петербург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Издание Брокгауз - Ефрон, 1920. – 1599 с.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1857364"/>
            <a:ext cx="64294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61(03)</a:t>
            </a:r>
          </a:p>
          <a:p>
            <a:pPr algn="ctr"/>
            <a:r>
              <a:rPr lang="ru-RU" sz="1200" b="1" dirty="0" smtClean="0"/>
              <a:t>Ш 77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Documents and Settings\User\Рабочий стол\6053231-textures-drops-colo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Новая папка\IMG_20200311_110516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490119" y="1695678"/>
            <a:ext cx="1938741" cy="2662016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Новая папка\IMG_20200311_110546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000760" y="214290"/>
            <a:ext cx="3000396" cy="250033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  <p:pic>
        <p:nvPicPr>
          <p:cNvPr id="5" name="Picture 2" descr="C:\Documents and Settings\User\Рабочий стол\Новая папка\IMG_20200311_110605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143240" y="1643050"/>
            <a:ext cx="3000396" cy="272091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sp>
        <p:nvSpPr>
          <p:cNvPr id="2" name="TextBox 1"/>
          <p:cNvSpPr txBox="1"/>
          <p:nvPr/>
        </p:nvSpPr>
        <p:spPr>
          <a:xfrm>
            <a:off x="142844" y="260648"/>
            <a:ext cx="628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Павловский, Е. Н. Вши. Строение, жизнь и болезненное действие их на человека / Е. Н. Павловский – Москва : Издание народного комиссариата здравоохранения, 1920 . – 45 с.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gg34.ru/fotos/aaseen/anoya/63_ab7d8e9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4214818"/>
            <a:ext cx="194421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4282" y="5229200"/>
            <a:ext cx="628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 книге описано автором строение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жизнь 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болезнетворное действие  вшей их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человека, а так же разнообразные  и порою противоречивые указания по  мерам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борьбы.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1714488"/>
            <a:ext cx="571504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/>
              <a:t>616.9</a:t>
            </a:r>
          </a:p>
          <a:p>
            <a:pPr algn="ctr"/>
            <a:r>
              <a:rPr lang="ru-RU" sz="1050" b="1" dirty="0" smtClean="0"/>
              <a:t>576.8</a:t>
            </a:r>
          </a:p>
          <a:p>
            <a:pPr algn="ctr"/>
            <a:r>
              <a:rPr lang="ru-RU" sz="1050" b="1" dirty="0" smtClean="0"/>
              <a:t>П 124</a:t>
            </a:r>
            <a:endParaRPr lang="ru-RU" sz="10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Documents and Settings\User\Рабочий стол\6053231-textures-drops-colo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050" name="Picture 2" descr="ПАВЛОВСКИЙ Евгений Никанорови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1992"/>
            <a:ext cx="2049016" cy="267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14290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ПАВЛОВСКИЙ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Евгений Никанорович (1884—1965)— выдающийся советский зоолог и паразитолог, создатель учения о природной очаговости болезней, основатель научной школы; академик АН (1939) и АМН (1944), генерал-лейтенант медицинской службы, Герой Социалистического Труда (1964), лауреат Государственных (1941, 1950) и Ленинской (1965)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премий.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1881992"/>
            <a:ext cx="60486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E. Н. Павловским опубликовано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1500 научных работ по различным проблемам биологии и медицины, в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том числе свыше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учебников, учебных пособий и монографий; он автор ряда работ по истории биологии и медицины, эпидемиологии,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медицинской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географии. Ему принадлежат фундаментальные труды в области зоологии, общей 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медицинской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паразитологии. Книга Е.Н. Павловского «Явление голодания в природе» (1923) хранится в личной библиотеке В. И. Ленина в Кремле.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4587092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Под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руководством E. Н. Павловского, а во многих случаях при его личном участии проведено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свыше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180 научных экспедиций по изучению паразитарных и трансмиссивных болезней, а также ядовитых животных на территории СССР и ряда зарубежных стран. В годы гражданской войны важную роль в организации борьбы с паразитарными тифами сыграли исследования E. Н. Павловского по морфологии и биологии вшей и написанные им наставления, инструкции и популярные издания для населения по сыпному и возвратному тифам.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Documents and Settings\User\Рабочий стол\6053231-textures-drops-colo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Новая папка\IMG_20200311_1107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000108"/>
            <a:ext cx="1911156" cy="2893239"/>
          </a:xfrm>
          <a:prstGeom prst="rect">
            <a:avLst/>
          </a:prstGeom>
          <a:noFill/>
        </p:spPr>
      </p:pic>
      <p:pic>
        <p:nvPicPr>
          <p:cNvPr id="4" name="Picture 3" descr="C:\Documents and Settings\User\Рабочий стол\Новая папка\IMG_20200311_1107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142984"/>
            <a:ext cx="2928958" cy="278608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5" name="Picture 4" descr="C:\Documents and Settings\User\Рабочий стол\Новая папка\IMG_20200311_1108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142984"/>
            <a:ext cx="3000396" cy="2786081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sp>
        <p:nvSpPr>
          <p:cNvPr id="2" name="TextBox 1"/>
          <p:cNvSpPr txBox="1"/>
          <p:nvPr/>
        </p:nvSpPr>
        <p:spPr>
          <a:xfrm>
            <a:off x="179512" y="4214818"/>
            <a:ext cx="88330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 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книге представлено параллельно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описанием различного рода отклонений от нормальной деятельности сердца, изложение важнейших литературных данных о характере патологических процессов, являющихся причиной изучаемых функциональных нарушений сердца. В виду тесной связи, существующей между клиническими и экспериментальными наблюдениями, автор включает в изложение изучаемого предмета описание важнейших опытов над животными, имеющих прямое отношение к определению условий происхождения рассматриваемых отклонений.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260648"/>
            <a:ext cx="8319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Фохт, А. Б.  Патология сердца / А. Б.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Фохт.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Москва : Государственное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издание, 1920.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242 с.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643306" y="1000108"/>
            <a:ext cx="57150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/>
              <a:t>616.1</a:t>
            </a:r>
          </a:p>
          <a:p>
            <a:pPr algn="ctr"/>
            <a:r>
              <a:rPr lang="ru-RU" sz="1050" b="1" dirty="0" smtClean="0"/>
              <a:t>Ф 818</a:t>
            </a:r>
            <a:endParaRPr lang="ru-RU" sz="10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Documents and Settings\User\Рабочий стол\6053231-textures-drops-colo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026" name="Picture 2" descr="Fokht 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36436"/>
            <a:ext cx="19050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16632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Александр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Богданович Фохт 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(1848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1930)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русский и советский 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патолог, терапевт,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из основоположников экспериментальной кардиологии и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клинико - экспериментального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в патологии, профессор Императорского Московского университета (1880—1911) и МГУ (1917—1920), действительный статский советник, заслуженный деятель науки РСФСР.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3768" y="1772816"/>
            <a:ext cx="64807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Б. Фохт был основоположником направления в патологии,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которое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строилось на комплексном изучении болезни, включающем морфологические, экспериментально-физиологические и клинические методы. Он исследовал приспособительные и компенсаторные реакции организма, вызванные действием патогенных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факторов,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роль нервных и гуморальных механизмов регуляции функций в условиях патологии. Под его руководством были выполнены первые отечественные экспериментальные работы но патологии желез внутренней секреции.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4797152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Б. Фохтом и его школой были заложены основы отечественной экспериментальной кардиологии; разработаны оригинальные экспериментальные методы моделирования заболеваний сердца (пороков клапанов сердца, эмболии коронарных сосудов, гидроперикарда, тампонады сердца и др.); проведены фундаментальные исследования патогенеза перикарда, кардиосклероза, патологии коронарного кровообращения.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Documents and Settings\User\Рабочий стол\6053231-textures-drops-colo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81055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6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5752429"/>
            <a:ext cx="7027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Стоколева М.В., библиотекарь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Музея редкой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книги библиотеки ВГМУ им. Н.Н.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Бурденко </a:t>
            </a:r>
            <a:endParaRPr lang="ru-RU" b="1" i="1" dirty="0"/>
          </a:p>
        </p:txBody>
      </p:sp>
      <p:pic>
        <p:nvPicPr>
          <p:cNvPr id="2" name="Picture 2" descr="https://thumbs.dreamstime.com/b/%D1%81%D1%82%D0%BE%D0%B3-%D0%B0%D0%BD%D1%82%D0%B8%D1%87%D0%BD%D1%8B%D1%85-%D0%BA%D0%BD%D0%B8%D0%B3-%D1%81-%D0%BF%D0%B0%D1%80%D0%BE%D0%B9-%D0%B2%D0%B8%D0%BD%D1%82%D0%B0%D0%B6%D0%BD%D1%8B%D1%85-eyeglasses-%D0%BD%D0%B0-%D0%B1%D0%B5%D0%BB%D0%BE%D0%B9-%D0%BF%D1%80%D0%B5%D0%B4%D0%BF%D0%BE%D1%81%D1%8B%D0%BB%D0%BA%D0%B5-1496722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996" y="1553507"/>
            <a:ext cx="5688633" cy="362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Documents and Settings\User\Рабочий стол\6053231-textures-drops-colo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142852"/>
            <a:ext cx="540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ищешь знаний, мудрости земной,</a:t>
            </a: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ищешь смысла жизни во вселенной?</a:t>
            </a: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 на полке книгу и раскрой</a:t>
            </a: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 мысли чистый, вдохновенный…</a:t>
            </a: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А.Мирцхулава 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5572140"/>
            <a:ext cx="7500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Несомненно, именно печатные издания – это целое хранилище чужого опыта, мудрости и знаний, которые можно получить, просто прочитав их.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thumbs.dreamstime.com/b/%D0%B8%D1%81%D1%82%D0%BE%D1%80%D0%B8%D1%87%D0%B5%D1%81%D0%BA%D0%B8%D0%B5-%D1%81%D1%82%D0%B0%D1%80%D1%8B%D0%B5-%D0%BA%D0%BD%D0%B8%D0%B3%D0%B8-%D0%B2-%D1%81%D1%82%D0%B0%D1%80%D0%BE%D0%BC-%D0%B0%D1%80%D1%85%D0%B8%D0%B2%D0%B5-223535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4068"/>
            <a:ext cx="5092618" cy="359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Documents and Settings\User\Рабочий стол\6053231-textures-drops-colo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357166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Вашему вниманию представляются книги музея редкой книги, которым в 2020 году исполняется 100 лет.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avatars.mds.yandex.net/get-pdb/3000514/cb494bc4-2292-4488-bd9a-9dfe9842e3b9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6120680" cy="478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Documents and Settings\User\Рабочий стол\6053231-textures-drops-colo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Новая папка\IMG_20200311_111243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 l="3704" r="7407"/>
          <a:stretch>
            <a:fillRect/>
          </a:stretch>
        </p:blipFill>
        <p:spPr bwMode="auto">
          <a:xfrm>
            <a:off x="683568" y="1285860"/>
            <a:ext cx="1820150" cy="2571768"/>
          </a:xfrm>
          <a:prstGeom prst="rect">
            <a:avLst/>
          </a:prstGeom>
          <a:noFill/>
        </p:spPr>
      </p:pic>
      <p:pic>
        <p:nvPicPr>
          <p:cNvPr id="4" name="Picture 3" descr="C:\Documents and Settings\User\Рабочий стол\Новая папка\IMG_20200311_111255.jpg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 l="2525" r="1511"/>
          <a:stretch>
            <a:fillRect/>
          </a:stretch>
        </p:blipFill>
        <p:spPr bwMode="auto">
          <a:xfrm>
            <a:off x="2987824" y="1285860"/>
            <a:ext cx="2714644" cy="2500330"/>
          </a:xfrm>
          <a:prstGeom prst="rect">
            <a:avLst/>
          </a:prstGeom>
          <a:noFill/>
        </p:spPr>
      </p:pic>
      <p:pic>
        <p:nvPicPr>
          <p:cNvPr id="5" name="Picture 6" descr="C:\Documents and Settings\User\Рабочий стол\Новая папка\IMG_20200311_111401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 l="2564" b="8108"/>
          <a:stretch>
            <a:fillRect/>
          </a:stretch>
        </p:blipFill>
        <p:spPr bwMode="auto">
          <a:xfrm>
            <a:off x="6228184" y="1285860"/>
            <a:ext cx="2714644" cy="250033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35496" y="285728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Шмидт, П. Ю. Загадки жизни. Пять публичных лекций по биологии с 33 рисунками / П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Ю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Шмидт. – Петербург : Государственное издательство, 1920.  – 188 с.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4252678"/>
            <a:ext cx="8072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 книге предлагаются пять лекций, читавшиеся автором неоднократно в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Петербурге,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Москве и в других городах в 1913-1916 годах, которые все посвящены вопросу сущности жизни. При всем разнообразии тем, лекции объединены одною общею идеею механичности жизни. Автор рассматривает жизнь как следствие строения и физико-химических свойств живого вещества.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1285860"/>
            <a:ext cx="5715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575</a:t>
            </a:r>
          </a:p>
          <a:p>
            <a:pPr algn="ctr"/>
            <a:r>
              <a:rPr lang="ru-RU" sz="1200" b="1" dirty="0" smtClean="0"/>
              <a:t>Ш 73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Documents and Settings\User\Рабочий стол\6053231-textures-drops-colo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shmid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614808"/>
            <a:ext cx="2556948" cy="28643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Шмидт Петр Юльевич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(1872–1949)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выдающийся русский зоолог и ихтиолог, руководитель зоологического отдела Камчатской экспедиции Ф. П. Рябушинского, внесший огромный вклад в изучение ихтиофауны северной части Тихого океана и дальневосточных морей России.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9792" y="1200329"/>
            <a:ext cx="62646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Вклад П. Ю. Шмидта в науку за более чем 50 лет его научной деятельности необычайно велик. Он первым дал очерк ихтиофауны российских территориальных вод на Дальнем Востоке, в котором высказал ряд теоретических соображений о ее распределении и происхождении. Петром Юльевичем собраны и изучены рыбы всех морей западной половины Тихого океана от Камчатки до самых южных островов Японии. Ему принадлежит первая крупная работа по морским промыслам Южного Сахалина и ряд обзоров многих групп рыб Тихого океана. В последних работах ученый большое внимание уделял вопросам географического распространения и развития ихтиофауны северной части Тихого океана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78632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 Ю. Шмидт является автором более 400 научных публикаций, в том числе монографий "Рыбы восточных морей Российской империи" (1904), "Рыбы Тихого океана" (1948), "Рыбы Охотского моря" (1950).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Будучи выдающимся авторитетом в области систематики, географии и происхождения тихоокеанских рыб, ученым с мировым именем, П. Ю. Шмидт являлся также и основоположником изучения их промысла. Именем П. Ю. Шмидта названы многие виды рыб северной части Тихого океана.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Documents and Settings\User\Рабочий стол\6053231-textures-drops-colo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1026" name="Picture 2" descr="C:\Documents and Settings\User\Рабочий стол\Новая папка\IMG_20200311_110454.jpg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857224" y="1785926"/>
            <a:ext cx="2571768" cy="37147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52908" y="214290"/>
            <a:ext cx="7490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Труды физиологической лаборатории Донского Университета. Вып.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 под редакцией проф. 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Рожанского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– Ростов на Дону : Государственное Издательство Ростовское н-д отделение, 1920. – 59 с.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934" y="1785926"/>
            <a:ext cx="47863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Отсутствие сообщений с Западной Европой, где печатались большинство русских научных работ, и оторванность Донского Университета от единственного русского физиологического журнала в Петербурге побудили бывшего заведующего лабораторией профессора А.А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Жандра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начать хлопоты еще в мае 1919 года перед медицинским факультетом о печатании работ лаборатории в виде полупериодического издания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«Трудов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физиологической лаборатории Донского Университета». В издании напечатаны работы в основном Н. Рожанского.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1857364"/>
            <a:ext cx="5000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612</a:t>
            </a:r>
          </a:p>
          <a:p>
            <a:pPr algn="ctr"/>
            <a:r>
              <a:rPr lang="ru-RU" sz="1200" b="1" dirty="0" smtClean="0"/>
              <a:t>Т 78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Documents and Settings\User\Рабочий стол\6053231-textures-drops-colo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026" name="Picture 2" descr="C:\Documents and Settings\User\Рабочий стол\180px-Рожанский_Николай_Аполлинариевич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84784"/>
            <a:ext cx="2341494" cy="31268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214290"/>
            <a:ext cx="8463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РОЖАНСКИЙ Николай Аполлинариевич (1884—1957) — советский физиолог, фармаколог, профессор (1921), академик АМН (1945), заслуженный деятель науки РСФСР (1947).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980728"/>
            <a:ext cx="6264696" cy="4404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 А. Рожанский — автор свыше 200 работ, в том числе обобщающего труда «Очерки по физиологии нервной системы». Полученные им при изучении сна факты вошли в обоснование выдвинутого И. П. Павловым представления о сне, как проявлении внутреннего торможения.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Особенное значение для медицины приобрели проведенные им исследования иннервации мерцательного эпителия, позволившие объяснить механизмы развития антракоза и внематочной беременности, резорбции крови из брюшной полости при кровотечениях, происхождения круглой язвы желудка, сокогонного действия растительных соков.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Н. А. Рожанский исследовал влияние антибиотиков на обмен ряда витаминов.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157191"/>
            <a:ext cx="8572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Под руководством Н. А. Рожанского выполнено 14 докторских и 23 кандидатских диссертаций. Он был организатором Физиологического научного общества в Ростове-на-Дону (1924), членом Правления, а затем зам. председателя Центрального Совета Всесоюзного Общества физиологов, избирался депутатом Ростовского городского Совета депутатов трудящихся.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Documents and Settings\User\Рабочий стол\6053231-textures-drops-colo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0"/>
            <a:ext cx="9252520" cy="6857999"/>
          </a:xfrm>
          <a:prstGeom prst="rect">
            <a:avLst/>
          </a:prstGeom>
          <a:noFill/>
        </p:spPr>
      </p:pic>
      <p:pic>
        <p:nvPicPr>
          <p:cNvPr id="2050" name="Picture 2" descr="C:\Documents and Settings\User\Рабочий стол\Новая папка\IMG_20200311_110622.jpg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>
            <a:off x="1214414" y="1428736"/>
            <a:ext cx="1944216" cy="273630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11960" y="1643050"/>
            <a:ext cx="40748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Руководство содержит шесть лекций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профессора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Гоффа, отличающиеся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живым, ясным и сжатым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изложением вопросов ухода за больными, а так же  сущность дезинфекции и стерилизации и роль их при уходе за больными.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293096"/>
            <a:ext cx="8064896" cy="230832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«Сестра милосердия прежде всего должна чувствовать призвание к своему делу; иметь ровный, спокойный характер и врожденный такт; любить порядок, быть правдивой и, наконец, человеком надежным. Cестра должна обладать наблюдательностью, сообразительностью, ловкостью, опрятностью и не быть брезгливой. Она должна уметь поставить себя и снискать уважение больного и его окружающих, но без надменности. Она всегда должна быть одинаково приветливой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А. Гофф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60648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Гофф, А. Уход за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больными.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Краткое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руководство для сестер милосердия и помощников врачей / А. Гофф. -  Екатеринбург :  Уральская Государственная типография, 1920.  - 60 с.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1500174"/>
            <a:ext cx="64294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616-08</a:t>
            </a:r>
          </a:p>
          <a:p>
            <a:pPr algn="ctr"/>
            <a:r>
              <a:rPr lang="ru-RU" sz="1200" b="1" dirty="0" smtClean="0"/>
              <a:t>Г 745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Documents and Settings\User\Рабочий стол\6053231-textures-drops-colo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4098" name="Picture 2" descr="http://www.medplus24.ru/pic_lib/images/220px-Albert_Hoff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728" y="1627996"/>
            <a:ext cx="2095500" cy="284186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76673"/>
            <a:ext cx="8112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Альберт Гоффа - экстраординарным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профессором хирургии Вюрцбургского университета (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1897), лидер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германской ортопедической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хирургии.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340768"/>
            <a:ext cx="55446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Гоффа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 хорошо известен в России своими трудами; его советами пользовались и при решении проблем отечественной ортопедии. Когда императрица Александра Федоровна решила создать в Петербурге Ортопедический институт, его прототипом послужили учреждения, которые возглавлял 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Гоффа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изучать их ездила русская делегация (1902). Когда же институт открылся, профессор лично проинспектировал его (1907), чтобы убедиться, все ли правильно делают директор Р.Р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Вреден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старший ассистент К.К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Вебер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(кое-кто в России в этом сомневался).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4653135"/>
            <a:ext cx="8144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Ортопедические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аппараты, повязки, массаж, лечебная физкультура, заботливый уход, а еще терпение и любовь к маленьким пациентам, изуродованным природой и болезнями – вот главные средства, которыми он добивался успеха. Его достижения быстро признали коллеги, и к нему зачастили врачи, желающие изучить ортопедию по-вюрцбургски.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1794</Words>
  <Application>Microsoft Office PowerPoint</Application>
  <PresentationFormat>Экран (4:3)</PresentationFormat>
  <Paragraphs>70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Mistral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User2</cp:lastModifiedBy>
  <cp:revision>192</cp:revision>
  <dcterms:created xsi:type="dcterms:W3CDTF">2020-03-03T12:48:53Z</dcterms:created>
  <dcterms:modified xsi:type="dcterms:W3CDTF">2020-05-19T11:11:35Z</dcterms:modified>
</cp:coreProperties>
</file>