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14" r:id="rId2"/>
    <p:sldId id="315" r:id="rId3"/>
    <p:sldId id="316" r:id="rId4"/>
    <p:sldId id="329" r:id="rId5"/>
    <p:sldId id="318" r:id="rId6"/>
    <p:sldId id="319" r:id="rId7"/>
    <p:sldId id="336" r:id="rId8"/>
    <p:sldId id="320" r:id="rId9"/>
    <p:sldId id="322" r:id="rId10"/>
    <p:sldId id="325" r:id="rId11"/>
    <p:sldId id="326" r:id="rId12"/>
    <p:sldId id="327" r:id="rId13"/>
    <p:sldId id="328" r:id="rId14"/>
    <p:sldId id="323" r:id="rId15"/>
    <p:sldId id="331" r:id="rId16"/>
    <p:sldId id="32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banner-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4414" y="1268760"/>
            <a:ext cx="7215238" cy="1938992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Arial Narrow" pitchFamily="34" charset="0"/>
              </a:rPr>
              <a:t>Основы учения о жизни (физиология)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5512844"/>
            <a:ext cx="2643206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Музей редкой книги ВГМУ им.Н.Н.Бурденко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depositphotos_18391905-stock-photo-abstract-medical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Пользователь\Рабочий стол\IMG-20200909-WA0000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2083"/>
          <a:stretch>
            <a:fillRect/>
          </a:stretch>
        </p:blipFill>
        <p:spPr bwMode="auto">
          <a:xfrm>
            <a:off x="500034" y="3571876"/>
            <a:ext cx="3429024" cy="2857520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физиолог\IMG-20200909-WA0013.jpg"/>
          <p:cNvPicPr>
            <a:picLocks noChangeAspect="1" noChangeArrowheads="1"/>
          </p:cNvPicPr>
          <p:nvPr/>
        </p:nvPicPr>
        <p:blipFill>
          <a:blip r:embed="rId4">
            <a:lum bright="10000" contrast="30000"/>
          </a:blip>
          <a:srcRect l="3333" r="10000"/>
          <a:stretch>
            <a:fillRect/>
          </a:stretch>
        </p:blipFill>
        <p:spPr bwMode="auto">
          <a:xfrm>
            <a:off x="500034" y="214290"/>
            <a:ext cx="2071702" cy="3000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357166"/>
            <a:ext cx="5929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Старлинг, Э. Г. Основы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физиологии человека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 Э. Г. Старлинг ; перевод с английского под редакцией А.Ф.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Самойлова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 Л. Кана. – Москва : Государственное медицинское издательство, 1933. – 640 с.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2857496"/>
            <a:ext cx="4429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 данной книге представлены темы по вопросам  механизма питания ( обмен веществ и энергии в организме, физиологии пищеварения, всасывании пищевых веществ, физиологии сердца и т.п.) а так же  по вопросам размножения (физиологии размножения, секреции и свойства молока.).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357166"/>
            <a:ext cx="5000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612</a:t>
            </a:r>
          </a:p>
          <a:p>
            <a:r>
              <a:rPr lang="ru-RU" sz="1200" dirty="0" smtClean="0"/>
              <a:t>С77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008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depositphotos_18391905-stock-photo-abstract-medical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Пользователь\Рабочий стол\физиолог\IMG-20200909-WA0002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5406" t="1786" r="10810"/>
          <a:stretch>
            <a:fillRect/>
          </a:stretch>
        </p:blipFill>
        <p:spPr bwMode="auto">
          <a:xfrm>
            <a:off x="571472" y="1571612"/>
            <a:ext cx="2214578" cy="3071834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Рабочий стол\физиолог\IMG-20200909-WA0006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 t="24194" b="3226"/>
          <a:stretch>
            <a:fillRect/>
          </a:stretch>
        </p:blipFill>
        <p:spPr bwMode="auto">
          <a:xfrm>
            <a:off x="4857752" y="1571612"/>
            <a:ext cx="3571900" cy="3000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142852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Ромашев, Д. И. Руководство к практическим занятиям по физиологии животных и человека / Д. И. Ромашев, М. Н. Шатерников / под  общей редакцией с предисловием М. Н. Шатерникова. – Москва : Государственное издательство,  1922. – 56 с.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714884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В России впервые Медицинский факультет Московских Женских курсов (ныне Московский Гос. Университет), где с самого начала преподавания физиологии (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1908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практические занятия были введены как обязательные и поставлены так, что весь контингент слушательниц 3 курса мог проделать установленный практикум в течении года.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643050"/>
            <a:ext cx="5000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612</a:t>
            </a:r>
          </a:p>
          <a:p>
            <a:pPr algn="ctr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69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depositphotos_18391905-stock-photo-abstract-medical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Пользователь\Рабочий стол\физиолог\IMG-20200909-WA0003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r="7143"/>
          <a:stretch>
            <a:fillRect/>
          </a:stretch>
        </p:blipFill>
        <p:spPr bwMode="auto">
          <a:xfrm>
            <a:off x="6572264" y="214290"/>
            <a:ext cx="2000264" cy="2928958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Рабочий стол\физиолог\IMG-20200909-WA0004.jpg"/>
          <p:cNvPicPr>
            <a:picLocks noChangeAspect="1" noChangeArrowheads="1"/>
          </p:cNvPicPr>
          <p:nvPr/>
        </p:nvPicPr>
        <p:blipFill>
          <a:blip r:embed="rId4">
            <a:lum bright="10000" contrast="30000"/>
          </a:blip>
          <a:srcRect t="2069"/>
          <a:stretch>
            <a:fillRect/>
          </a:stretch>
        </p:blipFill>
        <p:spPr bwMode="auto">
          <a:xfrm>
            <a:off x="6286512" y="3643314"/>
            <a:ext cx="2357454" cy="2857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5929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Физиология человека. Часть 2 : учебник / Е. Б. Бабский, Н. К. Верещагин, А. А. Зубков, Н. И. Проппер, Н. В. Тимофеев. – Москва : Государственное  учебно-педагогическое издательство, 1938. – 494 с.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214686"/>
            <a:ext cx="5357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Вторая часть учебника физиологии человека посвящена физиологии мышц, нервной системы и органов чувств. Так же в данном учебнике изложению функции органа предшествует в большинстве глав краткий анатомический очерк строения данного органа.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5140" y="357166"/>
            <a:ext cx="5000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612</a:t>
            </a:r>
          </a:p>
          <a:p>
            <a:pPr algn="ctr"/>
            <a:r>
              <a:rPr lang="ru-RU" sz="1200" dirty="0" smtClean="0"/>
              <a:t>Ф 50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008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depositphotos_18391905-stock-photo-abstract-medical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Пользователь\Рабочий стол\физиолог\IMG-20200909-WA0005.jpg"/>
          <p:cNvPicPr>
            <a:picLocks noChangeAspect="1" noChangeArrowheads="1"/>
          </p:cNvPicPr>
          <p:nvPr/>
        </p:nvPicPr>
        <p:blipFill>
          <a:blip r:embed="rId3"/>
          <a:srcRect l="6667" t="4082" r="6667"/>
          <a:stretch>
            <a:fillRect/>
          </a:stretch>
        </p:blipFill>
        <p:spPr bwMode="auto">
          <a:xfrm>
            <a:off x="142844" y="1714488"/>
            <a:ext cx="1857388" cy="2714644"/>
          </a:xfrm>
          <a:prstGeom prst="rect">
            <a:avLst/>
          </a:prstGeom>
          <a:noFill/>
        </p:spPr>
      </p:pic>
      <p:pic>
        <p:nvPicPr>
          <p:cNvPr id="5123" name="Picture 3" descr="C:\Documents and Settings\Пользователь\Рабочий стол\физиолог\IMG-20200909-WA0007.jpg"/>
          <p:cNvPicPr>
            <a:picLocks noChangeAspect="1" noChangeArrowheads="1"/>
          </p:cNvPicPr>
          <p:nvPr/>
        </p:nvPicPr>
        <p:blipFill>
          <a:blip r:embed="rId4"/>
          <a:srcRect t="28571" b="3572"/>
          <a:stretch>
            <a:fillRect/>
          </a:stretch>
        </p:blipFill>
        <p:spPr bwMode="auto">
          <a:xfrm>
            <a:off x="2571736" y="1785926"/>
            <a:ext cx="3286148" cy="2643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Ферворт, М. Р. Общая физиология. Основы учения о жизни. Вып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 М. Р. Ферворт  ; под редакцией, с предисловием и примечаниями проф. Моск.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Кожевникова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- Москва : Книгоиздательство «Современные проблемы», 1912. – 267 с.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785926"/>
            <a:ext cx="5000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612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Ф43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4786322"/>
            <a:ext cx="7858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Макс Ричард Константин Ферворн (4 ноября 1863 - 23 ноября 1921) немецкий физиолог, уроженцем Берлина. Макса Ферворна помнят за его исследования в области экспериментальной физиологии и особенно за его работу, связанную с клеточной физиологией 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Пользователь\Рабочий стол\114547282.jpg"/>
          <p:cNvPicPr>
            <a:picLocks noChangeAspect="1" noChangeArrowheads="1"/>
          </p:cNvPicPr>
          <p:nvPr/>
        </p:nvPicPr>
        <p:blipFill>
          <a:blip r:embed="rId5" cstate="print"/>
          <a:srcRect l="11538" t="6813" r="11539" b="12023"/>
          <a:stretch>
            <a:fillRect/>
          </a:stretch>
        </p:blipFill>
        <p:spPr bwMode="auto">
          <a:xfrm>
            <a:off x="6143636" y="1785926"/>
            <a:ext cx="2786082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08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depositphotos_18391905-stock-photo-abstract-medical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Пользователь\Рабочий стол\физиолог\IMG-20200909-WA0010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5882" t="4444" r="8824"/>
          <a:stretch>
            <a:fillRect/>
          </a:stretch>
        </p:blipFill>
        <p:spPr bwMode="auto">
          <a:xfrm>
            <a:off x="857224" y="1285860"/>
            <a:ext cx="1714512" cy="2571768"/>
          </a:xfrm>
          <a:prstGeom prst="rect">
            <a:avLst/>
          </a:prstGeom>
          <a:noFill/>
        </p:spPr>
      </p:pic>
      <p:pic>
        <p:nvPicPr>
          <p:cNvPr id="6148" name="Picture 4" descr="C:\Documents and Settings\Пользователь\Рабочий стол\физиолог\IMG-20200909-WA0009.jpg"/>
          <p:cNvPicPr>
            <a:picLocks noChangeAspect="1" noChangeArrowheads="1"/>
          </p:cNvPicPr>
          <p:nvPr/>
        </p:nvPicPr>
        <p:blipFill>
          <a:blip r:embed="rId4">
            <a:lum bright="10000" contrast="20000"/>
          </a:blip>
          <a:srcRect r="3448" b="4255"/>
          <a:stretch>
            <a:fillRect/>
          </a:stretch>
        </p:blipFill>
        <p:spPr bwMode="auto">
          <a:xfrm>
            <a:off x="285720" y="4000504"/>
            <a:ext cx="3071834" cy="23574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42852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Сабинин, А. Х. Учебник физиологии (в 29 лекциях): для фельдшерских школ и помощников врачей. 7-е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издание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Х. Сабинин. -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-Петербург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Типография Монтвида, Конная ул., 1904. – 186 с.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2285992"/>
            <a:ext cx="4429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Седьмое издание «учебника физиологии», подобно прежним изданиям, составлено так, чтобы могло удовлетворить  программу преподавания в фельдшерских школах министерства внутренних дел и в последствии служить справочной книгой для помощников врачей.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357298"/>
            <a:ext cx="5000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612</a:t>
            </a:r>
          </a:p>
          <a:p>
            <a:pPr algn="ctr"/>
            <a:r>
              <a:rPr lang="ru-RU" sz="1200" dirty="0" smtClean="0"/>
              <a:t>С12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207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depositphotos_18391905-stock-photo-abstract-medical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uments and Settings\Пользователь\Рабочий стол\физиолог\IMG-20200909-WA0011.jpg"/>
          <p:cNvPicPr>
            <a:picLocks noChangeAspect="1" noChangeArrowheads="1"/>
          </p:cNvPicPr>
          <p:nvPr/>
        </p:nvPicPr>
        <p:blipFill>
          <a:blip r:embed="rId3"/>
          <a:srcRect l="5128" t="2326" r="5128"/>
          <a:stretch>
            <a:fillRect/>
          </a:stretch>
        </p:blipFill>
        <p:spPr bwMode="auto">
          <a:xfrm>
            <a:off x="714348" y="1643050"/>
            <a:ext cx="2214578" cy="3000396"/>
          </a:xfrm>
          <a:prstGeom prst="rect">
            <a:avLst/>
          </a:prstGeom>
          <a:noFill/>
        </p:spPr>
      </p:pic>
      <p:pic>
        <p:nvPicPr>
          <p:cNvPr id="7171" name="Picture 3" descr="C:\Documents and Settings\Пользователь\Рабочий стол\физиолог\IMG-20200909-WA0012.jpg"/>
          <p:cNvPicPr>
            <a:picLocks noChangeAspect="1" noChangeArrowheads="1"/>
          </p:cNvPicPr>
          <p:nvPr/>
        </p:nvPicPr>
        <p:blipFill>
          <a:blip r:embed="rId4">
            <a:lum bright="10000" contrast="40000"/>
          </a:blip>
          <a:srcRect r="3125" b="4544"/>
          <a:stretch>
            <a:fillRect/>
          </a:stretch>
        </p:blipFill>
        <p:spPr bwMode="auto">
          <a:xfrm>
            <a:off x="4857752" y="1643050"/>
            <a:ext cx="3786214" cy="2928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878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Савельев, Н. А. Историко-экспериментальное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изслѣдование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физиологии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NERVI OLFACTORII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диссертация на степень доктора медицины /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 А.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Савельев ;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Университетская типография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Страстной бульв. – Москва, 1892. – 254 с.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714884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Работа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была начата в 1887 году и, в силу некоторых условий, приняла характер историко-экспериментального исследования функции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Nervi olfactorii.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Автору приходилось перечислять множество руководств по физиологии, отдельных сочинений, соответствующих журналов и т.п. в надежде встретить разнообразные там и сям сведения по данному вопросу.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714488"/>
            <a:ext cx="57150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612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С12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depositphotos_18391905-stock-photo-abstract-medical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596" y="188640"/>
            <a:ext cx="8175852" cy="1107996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lvl="0" algn="ctr"/>
            <a:r>
              <a:rPr lang="ru-RU" sz="6600" b="1" i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408349"/>
            <a:ext cx="7992888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Стоколева М.В., библиотекарь музея редкой книги библиотеки ВГМУ им. Н.Н.</a:t>
            </a: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Бурденко 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pc\Desktop\0181b2b4bed553ac6991982fab7b5ff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91" y="1531507"/>
            <a:ext cx="5870426" cy="355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7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depositphotos_18391905-stock-photo-abstract-medical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82089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Физиология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это научный стержень, на котором держатся все науки.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сущности в медицине имеется лишь одна наука: наука о жизни или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физиология»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Клод Бернар  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pc\Desktop\AR-3102998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714620"/>
            <a:ext cx="4872604" cy="352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8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depositphotos_18391905-stock-photo-abstract-medical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88640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Физиология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(от греч. physis - природа, logos – учение) – это наука о нормальных процессах жизнедеятельности организма, составляющих его физиологических систем, отдельных органов, тканей, клеток и субклеточных структур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Предметом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изучения физиологии является здоровый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человеческий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организм.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c\Desktop\anatom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47260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depositphotos_18391905-stock-photo-abstract-medical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физиологии человека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1.Исследование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механизмов функционирования клеток, тканей, органов, систем организма человека в целом</a:t>
            </a: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Изучение механизмов регуляции функций органов и систем организма.</a:t>
            </a:r>
          </a:p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Выявление реакций человеческого организма и его систем на изменение внешней и внутренней среды.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pc\Desktop\l0MSR_mwBy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640871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1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depositphotos_18391905-stock-photo-abstract-medical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282" y="0"/>
            <a:ext cx="878687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Связь физиологии с другими наукам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lvl="0" algn="just">
              <a:lnSpc>
                <a:spcPct val="150000"/>
              </a:lnSpc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Фундаментальные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биологические науки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физика, химия (биофизика и биохимия);</a:t>
            </a:r>
          </a:p>
          <a:p>
            <a:pPr lvl="0" algn="just">
              <a:lnSpc>
                <a:spcPct val="150000"/>
              </a:lnSpc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Морфологические науки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цитология, гистология, анатомия;</a:t>
            </a:r>
          </a:p>
          <a:p>
            <a:pPr lvl="0" algn="just">
              <a:lnSpc>
                <a:spcPct val="150000"/>
              </a:lnSpc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Самостоятельные нау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фармакология и токсикология;</a:t>
            </a:r>
          </a:p>
          <a:p>
            <a:pPr lvl="0" algn="just">
              <a:lnSpc>
                <a:spcPct val="150000"/>
              </a:lnSpc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Является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основой возникновения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патологической физиологии;</a:t>
            </a:r>
          </a:p>
          <a:p>
            <a:pPr lvl="0" algn="just">
              <a:lnSpc>
                <a:spcPct val="150000"/>
              </a:lnSpc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Клинические дисциплины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терапия, хирургия, акушерство, эндокринология, психиатрия, офтальмология и т.д.</a:t>
            </a:r>
          </a:p>
          <a:p>
            <a:pPr lvl="0" algn="just">
              <a:lnSpc>
                <a:spcPct val="150000"/>
              </a:lnSpc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базой для психологии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(физиология центральной нервной системы, высшей нервной деятельности, сенсорных систем, психофизиология).</a:t>
            </a:r>
          </a:p>
        </p:txBody>
      </p:sp>
    </p:spTree>
    <p:extLst>
      <p:ext uri="{BB962C8B-B14F-4D97-AF65-F5344CB8AC3E}">
        <p14:creationId xmlns:p14="http://schemas.microsoft.com/office/powerpoint/2010/main" val="28107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depositphotos_18391905-stock-photo-abstract-medical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158" y="4429132"/>
            <a:ext cx="8535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истории развития отечественной физиологии выделяют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больших периода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 допавловский (до 1883 г.);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 павловский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Павлов Иван Петрович (1849-1936) выдающийся русский ученый автор"/>
          <p:cNvPicPr>
            <a:picLocks noChangeAspect="1" noChangeArrowheads="1"/>
          </p:cNvPicPr>
          <p:nvPr/>
        </p:nvPicPr>
        <p:blipFill>
          <a:blip r:embed="rId3"/>
          <a:srcRect l="52344" t="11084" r="3906" b="6624"/>
          <a:stretch>
            <a:fillRect/>
          </a:stretch>
        </p:blipFill>
        <p:spPr bwMode="auto">
          <a:xfrm>
            <a:off x="571472" y="500042"/>
            <a:ext cx="2857520" cy="36433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7620" y="928670"/>
            <a:ext cx="4786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 Иван Петрович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(1849-1936)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выдающейся русский ученый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 учения об условных рефлексах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depositphotos_18391905-stock-photo-abstract-medical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8143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допавловского периода развития физиологии:</a:t>
            </a:r>
          </a:p>
          <a:p>
            <a:pPr lvl="0" algn="ctr"/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 Функция изучалась на отдельных органах, не учитывалась целостность организма.</a:t>
            </a:r>
          </a:p>
          <a:p>
            <a:pPr lvl="0" algn="just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 Не изучалось влияние нервной системы на функции организма в целом и отдельных его органов.</a:t>
            </a:r>
          </a:p>
          <a:p>
            <a:pPr lvl="0" algn="just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 Не изучалось влияние факторов внешней среды на функциональное состояние организма человека.</a:t>
            </a:r>
          </a:p>
          <a:p>
            <a:pPr lvl="0" algn="just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 Господствовал аналитический подход к изучению функций организма (объясняемый предмет рассматривается, как целое, которое предстоит разложить на части).</a:t>
            </a:r>
          </a:p>
          <a:p>
            <a:pPr lvl="0" algn="just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 Из методов исследования в физиологии применялись только наблюдения и острый опыт.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depositphotos_18391905-stock-photo-abstract-medical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8" y="428604"/>
            <a:ext cx="831929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павловского периода развития физиологии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В физиологии господствует метод хронического эксперимента для изучения функций организма, но острый опыт продолжает существовать.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Изучение функций органов происходит на целостном организме.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Учитывается влияние нервной системы и гуморальных факторов в регуляции деятельности органов и их систем.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 Учитывается влияние внешней среды на организм.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 Преобладает системный подход к изучению функций организма и отдельных его органов (объясняемый предмет рассматривается как часть некоторого целого).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07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depositphotos_18391905-stock-photo-abstract-medical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Пользователь\Рабочий стол\IMG-20200909-WA0001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r="6000" b="4762"/>
          <a:stretch>
            <a:fillRect/>
          </a:stretch>
        </p:blipFill>
        <p:spPr bwMode="auto">
          <a:xfrm>
            <a:off x="4357686" y="1571612"/>
            <a:ext cx="3357586" cy="3000396"/>
          </a:xfrm>
          <a:prstGeom prst="rect">
            <a:avLst/>
          </a:prstGeom>
          <a:noFill/>
        </p:spPr>
      </p:pic>
      <p:pic>
        <p:nvPicPr>
          <p:cNvPr id="4" name="Picture 2" descr="C:\Documents and Settings\Пользователь\Рабочий стол\физиолог\IMG-20200909-WA0008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 l="6452" r="6450"/>
          <a:stretch>
            <a:fillRect/>
          </a:stretch>
        </p:blipFill>
        <p:spPr bwMode="auto">
          <a:xfrm>
            <a:off x="785786" y="1643050"/>
            <a:ext cx="2000264" cy="3000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14290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Сабинин, А. Х. Учебник физиологии (в 29 лекциях): для фельдшерских школ и фельдшеров. 6-е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издание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Х. Сабинин. - Воронеж : Типо-Лиграфия В. Д. Колесникова, 1902. – 151 с.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929198"/>
            <a:ext cx="7858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Учебник составлен так, что не только  мог удовлетворять  программе Министерства, но и значительно превышать ее, имея в виду другие фельдшерские школы, в которых обучение велось более пространно и даже то, что он должен был служить справочной книгой для  будущих помощников врачей.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714488"/>
            <a:ext cx="5715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612</a:t>
            </a:r>
          </a:p>
          <a:p>
            <a:pPr algn="ctr"/>
            <a:r>
              <a:rPr lang="ru-RU" sz="1200" dirty="0" smtClean="0"/>
              <a:t>С 12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207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2631</TotalTime>
  <Words>916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User2</cp:lastModifiedBy>
  <cp:revision>228</cp:revision>
  <dcterms:created xsi:type="dcterms:W3CDTF">2018-01-08T09:51:44Z</dcterms:created>
  <dcterms:modified xsi:type="dcterms:W3CDTF">2020-12-10T12:51:57Z</dcterms:modified>
</cp:coreProperties>
</file>