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61" r:id="rId3"/>
    <p:sldId id="260" r:id="rId4"/>
    <p:sldId id="259" r:id="rId5"/>
    <p:sldId id="258" r:id="rId6"/>
    <p:sldId id="262" r:id="rId7"/>
    <p:sldId id="263" r:id="rId8"/>
    <p:sldId id="265" r:id="rId9"/>
    <p:sldId id="268" r:id="rId10"/>
    <p:sldId id="269" r:id="rId11"/>
    <p:sldId id="270" r:id="rId12"/>
    <p:sldId id="271" r:id="rId13"/>
    <p:sldId id="272" r:id="rId14"/>
    <p:sldId id="277" r:id="rId15"/>
    <p:sldId id="278" r:id="rId16"/>
    <p:sldId id="279" r:id="rId17"/>
    <p:sldId id="280" r:id="rId18"/>
    <p:sldId id="281" r:id="rId19"/>
    <p:sldId id="282" r:id="rId20"/>
    <p:sldId id="285" r:id="rId21"/>
    <p:sldId id="287" r:id="rId22"/>
    <p:sldId id="286" r:id="rId23"/>
    <p:sldId id="28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6A96"/>
    <a:srgbClr val="A04271"/>
    <a:srgbClr val="9F2D3D"/>
    <a:srgbClr val="7B2330"/>
    <a:srgbClr val="4C8E4C"/>
    <a:srgbClr val="2E1818"/>
    <a:srgbClr val="483332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24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1DB2A-AA24-4F32-A849-B8D1833B11A3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32FFE7-FE91-4568-B5F5-5B049896F4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013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2FFE7-FE91-4568-B5F5-5B049896F4A8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912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2FFE7-FE91-4568-B5F5-5B049896F4A8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493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2FFE7-FE91-4568-B5F5-5B049896F4A8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876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02FE-E8CE-48BB-9CED-BD92DBB6EDD8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E5A18-9A19-4B7D-BE07-10A99C7EF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02FE-E8CE-48BB-9CED-BD92DBB6EDD8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E5A18-9A19-4B7D-BE07-10A99C7EF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02FE-E8CE-48BB-9CED-BD92DBB6EDD8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E5A18-9A19-4B7D-BE07-10A99C7EF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02FE-E8CE-48BB-9CED-BD92DBB6EDD8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E5A18-9A19-4B7D-BE07-10A99C7EF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02FE-E8CE-48BB-9CED-BD92DBB6EDD8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E5A18-9A19-4B7D-BE07-10A99C7EF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02FE-E8CE-48BB-9CED-BD92DBB6EDD8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E5A18-9A19-4B7D-BE07-10A99C7EF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02FE-E8CE-48BB-9CED-BD92DBB6EDD8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E5A18-9A19-4B7D-BE07-10A99C7EF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02FE-E8CE-48BB-9CED-BD92DBB6EDD8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E5A18-9A19-4B7D-BE07-10A99C7EF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02FE-E8CE-48BB-9CED-BD92DBB6EDD8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E5A18-9A19-4B7D-BE07-10A99C7EF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02FE-E8CE-48BB-9CED-BD92DBB6EDD8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E5A18-9A19-4B7D-BE07-10A99C7EF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02FE-E8CE-48BB-9CED-BD92DBB6EDD8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E5A18-9A19-4B7D-BE07-10A99C7EF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E02FE-E8CE-48BB-9CED-BD92DBB6EDD8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E5A18-9A19-4B7D-BE07-10A99C7EF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gif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gif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gif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льзователь\Мои документы\текст блок.jpg"/>
          <p:cNvPicPr>
            <a:picLocks noChangeAspect="1" noChangeArrowheads="1"/>
          </p:cNvPicPr>
          <p:nvPr/>
        </p:nvPicPr>
        <p:blipFill>
          <a:blip r:embed="rId2"/>
          <a:srcRect l="2500" t="16250" r="3749" b="874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0" name="Picture 6" descr="C:\Documents and Settings\Пользователь\Мои документы\книга с колпаком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1051"/>
          <a:stretch>
            <a:fillRect/>
          </a:stretch>
        </p:blipFill>
        <p:spPr bwMode="auto">
          <a:xfrm>
            <a:off x="500034" y="3786190"/>
            <a:ext cx="4292290" cy="2643206"/>
          </a:xfrm>
          <a:prstGeom prst="rect">
            <a:avLst/>
          </a:prstGeom>
          <a:noFill/>
        </p:spPr>
      </p:pic>
      <p:pic>
        <p:nvPicPr>
          <p:cNvPr id="1032" name="Picture 8" descr="C:\Documents and Settings\Пользователь\Мои документы\лицо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8" y="571480"/>
            <a:ext cx="3600003" cy="2016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00034" y="1142984"/>
            <a:ext cx="58579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cap="all" dirty="0" smtClean="0">
                <a:ln w="9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Препараты, изменяющие жизнь</a:t>
            </a:r>
            <a:endParaRPr lang="ru-RU" sz="4800" b="1" i="1" cap="all" dirty="0">
              <a:ln w="900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2066" y="4500570"/>
            <a:ext cx="34290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Виртуальная выставка</a:t>
            </a:r>
            <a:endParaRPr lang="ru-RU" sz="3200" b="1" i="1" cap="all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льзователь\Мои документы\текст блок.jpg"/>
          <p:cNvPicPr>
            <a:picLocks noChangeAspect="1" noChangeArrowheads="1"/>
          </p:cNvPicPr>
          <p:nvPr/>
        </p:nvPicPr>
        <p:blipFill>
          <a:blip r:embed="rId2"/>
          <a:srcRect l="2500" t="16250" r="3749" b="874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lum bright="-20000" contrast="20000"/>
          </a:blip>
          <a:srcRect/>
          <a:stretch>
            <a:fillRect/>
          </a:stretch>
        </p:blipFill>
        <p:spPr bwMode="auto">
          <a:xfrm>
            <a:off x="6143636" y="2428868"/>
            <a:ext cx="2465200" cy="363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9" name="Picture 5" descr="C:\Documents and Settings\Пользователь\Мои документы\пертаб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428604"/>
            <a:ext cx="1938268" cy="1440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786050" y="714356"/>
            <a:ext cx="585791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i="1" dirty="0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483332"/>
                </a:solidFill>
              </a:rPr>
              <a:t>   «Для лечения самых сильных и опасных болезней нужны и самые сильные средства»</a:t>
            </a:r>
          </a:p>
          <a:p>
            <a:r>
              <a:rPr lang="ru-RU" sz="2100" b="1" i="1" dirty="0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483332"/>
                </a:solidFill>
              </a:rPr>
              <a:t>                                                                 Гиппократ</a:t>
            </a:r>
            <a:endParaRPr lang="ru-RU" sz="2100" b="1" i="1" dirty="0">
              <a:ln w="10541" cmpd="sng">
                <a:solidFill>
                  <a:srgbClr val="0070C0"/>
                </a:solidFill>
                <a:prstDash val="solid"/>
              </a:ln>
              <a:solidFill>
                <a:srgbClr val="48333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472" y="1790019"/>
            <a:ext cx="5429288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i="1" dirty="0" smtClean="0">
                <a:ln w="10541" cmpd="sng">
                  <a:solidFill>
                    <a:srgbClr val="483332"/>
                  </a:solidFill>
                  <a:prstDash val="solid"/>
                </a:ln>
                <a:solidFill>
                  <a:srgbClr val="483332"/>
                </a:solidFill>
              </a:rPr>
              <a:t>615 К 493</a:t>
            </a:r>
          </a:p>
          <a:p>
            <a:r>
              <a:rPr lang="ru-RU" sz="1900" b="1" i="1" dirty="0" smtClean="0">
                <a:ln w="10541" cmpd="sng">
                  <a:solidFill>
                    <a:srgbClr val="483332"/>
                  </a:solidFill>
                  <a:prstDash val="solid"/>
                </a:ln>
                <a:solidFill>
                  <a:srgbClr val="483332"/>
                </a:solidFill>
              </a:rPr>
              <a:t>    Клиническая фармакология лекарственных средств для инфузионной терапии и вопросы комплексного лечения критических состояний : учебное пособие </a:t>
            </a:r>
            <a:r>
              <a:rPr lang="en-US" sz="1900" b="1" i="1" dirty="0" smtClean="0">
                <a:ln w="10541" cmpd="sng">
                  <a:solidFill>
                    <a:srgbClr val="483332"/>
                  </a:solidFill>
                  <a:prstDash val="solid"/>
                </a:ln>
                <a:solidFill>
                  <a:srgbClr val="483332"/>
                </a:solidFill>
              </a:rPr>
              <a:t>/ </a:t>
            </a:r>
            <a:r>
              <a:rPr lang="ru-RU" sz="1900" b="1" i="1" dirty="0" smtClean="0">
                <a:ln w="10541" cmpd="sng">
                  <a:solidFill>
                    <a:srgbClr val="483332"/>
                  </a:solidFill>
                  <a:prstDash val="solid"/>
                </a:ln>
                <a:solidFill>
                  <a:srgbClr val="483332"/>
                </a:solidFill>
              </a:rPr>
              <a:t>А. В. Бузлам, Ю. Н. Чернов, Г. А. Батищева </a:t>
            </a:r>
            <a:r>
              <a:rPr lang="en-US" sz="1900" b="1" i="1" dirty="0" smtClean="0">
                <a:ln w="10541" cmpd="sng">
                  <a:solidFill>
                    <a:srgbClr val="483332"/>
                  </a:solidFill>
                  <a:prstDash val="solid"/>
                </a:ln>
                <a:solidFill>
                  <a:srgbClr val="483332"/>
                </a:solidFill>
              </a:rPr>
              <a:t>[</a:t>
            </a:r>
            <a:r>
              <a:rPr lang="ru-RU" sz="1900" b="1" i="1" dirty="0" smtClean="0">
                <a:ln w="10541" cmpd="sng">
                  <a:solidFill>
                    <a:srgbClr val="483332"/>
                  </a:solidFill>
                  <a:prstDash val="solid"/>
                </a:ln>
                <a:solidFill>
                  <a:srgbClr val="483332"/>
                </a:solidFill>
              </a:rPr>
              <a:t>и др.</a:t>
            </a:r>
            <a:r>
              <a:rPr lang="en-US" sz="1900" b="1" i="1" dirty="0" smtClean="0">
                <a:ln w="10541" cmpd="sng">
                  <a:solidFill>
                    <a:srgbClr val="483332"/>
                  </a:solidFill>
                  <a:prstDash val="solid"/>
                </a:ln>
                <a:solidFill>
                  <a:srgbClr val="483332"/>
                </a:solidFill>
              </a:rPr>
              <a:t>]</a:t>
            </a:r>
            <a:r>
              <a:rPr lang="ru-RU" sz="1900" b="1" i="1" dirty="0" smtClean="0">
                <a:ln w="10541" cmpd="sng">
                  <a:solidFill>
                    <a:srgbClr val="483332"/>
                  </a:solidFill>
                  <a:prstDash val="solid"/>
                </a:ln>
                <a:solidFill>
                  <a:srgbClr val="483332"/>
                </a:solidFill>
              </a:rPr>
              <a:t>. – Воронеж : Истоки, 2012. – 176 с.</a:t>
            </a:r>
            <a:r>
              <a:rPr lang="en-US" sz="1900" b="1" i="1" dirty="0" smtClean="0">
                <a:ln w="10541" cmpd="sng">
                  <a:solidFill>
                    <a:srgbClr val="483332"/>
                  </a:solidFill>
                  <a:prstDash val="solid"/>
                </a:ln>
                <a:solidFill>
                  <a:srgbClr val="483332"/>
                </a:solidFill>
              </a:rPr>
              <a:t> - ISBN 978-5-88242-896-8</a:t>
            </a:r>
            <a:r>
              <a:rPr lang="ru-RU" sz="1900" b="1" i="1" dirty="0" smtClean="0">
                <a:ln w="10541" cmpd="sng">
                  <a:solidFill>
                    <a:srgbClr val="483332"/>
                  </a:solidFill>
                  <a:prstDash val="solid"/>
                </a:ln>
                <a:solidFill>
                  <a:srgbClr val="483332"/>
                </a:solidFill>
              </a:rPr>
              <a:t>.  </a:t>
            </a:r>
            <a:endParaRPr lang="ru-RU" sz="1900" b="1" i="1" dirty="0">
              <a:ln w="10541" cmpd="sng">
                <a:solidFill>
                  <a:srgbClr val="483332"/>
                </a:solidFill>
                <a:prstDash val="solid"/>
              </a:ln>
              <a:solidFill>
                <a:srgbClr val="48333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471" y="3857628"/>
            <a:ext cx="5357851" cy="2554545"/>
          </a:xfrm>
          <a:prstGeom prst="rect">
            <a:avLst/>
          </a:prstGeom>
          <a:noFill/>
          <a:ln w="38100">
            <a:solidFill>
              <a:srgbClr val="9966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n w="10541" cmpd="sng">
                  <a:solidFill>
                    <a:srgbClr val="483332"/>
                  </a:solidFill>
                  <a:prstDash val="solid"/>
                </a:ln>
                <a:solidFill>
                  <a:srgbClr val="483332"/>
                </a:solidFill>
              </a:rPr>
              <a:t>Учебное пособие  содержит информацию о современных лекарственных средствах для инфузионной терапии, о применяемых в составе комплексной терапии критических состояний антиоксидантах и антигипоксантах, а также о методах экстракорпоральной детоксикации организма.</a:t>
            </a:r>
            <a:endParaRPr lang="ru-RU" sz="2000" b="1" i="1" dirty="0">
              <a:ln w="10541" cmpd="sng">
                <a:solidFill>
                  <a:srgbClr val="483332"/>
                </a:solidFill>
                <a:prstDash val="solid"/>
              </a:ln>
              <a:solidFill>
                <a:srgbClr val="483332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льзователь\Мои документы\текст блок.jpg"/>
          <p:cNvPicPr>
            <a:picLocks noChangeAspect="1" noChangeArrowheads="1"/>
          </p:cNvPicPr>
          <p:nvPr/>
        </p:nvPicPr>
        <p:blipFill>
          <a:blip r:embed="rId2"/>
          <a:srcRect l="2500" t="16250" r="3749" b="874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 descr="C:\Documents and Settings\Пользователь\Мои документы\рлс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428604"/>
            <a:ext cx="2000264" cy="32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1" name="Picture 7" descr="C:\Documents and Settings\Пользователь\Мои документы\рецспр1.jpg"/>
          <p:cNvPicPr>
            <a:picLocks noChangeAspect="1" noChangeArrowheads="1"/>
          </p:cNvPicPr>
          <p:nvPr/>
        </p:nvPicPr>
        <p:blipFill>
          <a:blip r:embed="rId4">
            <a:lum contrast="10000"/>
          </a:blip>
          <a:srcRect l="27912" t="22154" r="31301" b="21035"/>
          <a:stretch>
            <a:fillRect/>
          </a:stretch>
        </p:blipFill>
        <p:spPr bwMode="auto">
          <a:xfrm>
            <a:off x="6643702" y="3429000"/>
            <a:ext cx="2119384" cy="2952000"/>
          </a:xfrm>
          <a:prstGeom prst="rect">
            <a:avLst/>
          </a:prstGeom>
          <a:noFill/>
          <a:effectLst>
            <a:glow rad="101600">
              <a:schemeClr val="bg1">
                <a:lumMod val="50000"/>
                <a:alpha val="60000"/>
              </a:schemeClr>
            </a:glow>
          </a:effectLst>
          <a:scene3d>
            <a:camera prst="isometricOffAxis2Left"/>
            <a:lightRig rig="threePt" dir="t"/>
          </a:scene3d>
        </p:spPr>
      </p:pic>
      <p:sp>
        <p:nvSpPr>
          <p:cNvPr id="9" name="TextBox 8"/>
          <p:cNvSpPr txBox="1"/>
          <p:nvPr/>
        </p:nvSpPr>
        <p:spPr>
          <a:xfrm>
            <a:off x="2643174" y="393477"/>
            <a:ext cx="6643766" cy="1249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80" b="1" i="1" dirty="0" smtClean="0">
                <a:ln w="10541" cmpd="sng">
                  <a:solidFill>
                    <a:srgbClr val="483332"/>
                  </a:solidFill>
                  <a:prstDash val="solid"/>
                </a:ln>
                <a:solidFill>
                  <a:srgbClr val="483332"/>
                </a:solidFill>
              </a:rPr>
              <a:t>615 (03) К 903</a:t>
            </a:r>
          </a:p>
          <a:p>
            <a:r>
              <a:rPr lang="ru-RU" sz="1880" b="1" i="1" dirty="0" smtClean="0">
                <a:ln w="10541" cmpd="sng">
                  <a:solidFill>
                    <a:srgbClr val="483332"/>
                  </a:solidFill>
                  <a:prstDash val="solid"/>
                </a:ln>
                <a:solidFill>
                  <a:srgbClr val="483332"/>
                </a:solidFill>
              </a:rPr>
              <a:t>    Куликов, Ю. А. Фармацевтический энциклопедический словарь </a:t>
            </a:r>
            <a:r>
              <a:rPr lang="en-US" sz="1880" b="1" i="1" dirty="0" smtClean="0">
                <a:ln w="10541" cmpd="sng">
                  <a:solidFill>
                    <a:srgbClr val="483332"/>
                  </a:solidFill>
                  <a:prstDash val="solid"/>
                </a:ln>
                <a:solidFill>
                  <a:srgbClr val="483332"/>
                </a:solidFill>
              </a:rPr>
              <a:t>/</a:t>
            </a:r>
            <a:r>
              <a:rPr lang="ru-RU" sz="1880" b="1" i="1" dirty="0" smtClean="0">
                <a:ln w="10541" cmpd="sng">
                  <a:solidFill>
                    <a:srgbClr val="483332"/>
                  </a:solidFill>
                  <a:prstDash val="solid"/>
                </a:ln>
                <a:solidFill>
                  <a:srgbClr val="483332"/>
                </a:solidFill>
              </a:rPr>
              <a:t> Ю. А. Куликов, А. И. Сливкин, Т. Г. Афанасьева. – Москва : ВЕДАНТА, 2015. – 352 с.</a:t>
            </a:r>
            <a:r>
              <a:rPr lang="en-US" sz="1880" b="1" i="1" dirty="0" smtClean="0">
                <a:ln w="10541" cmpd="sng">
                  <a:solidFill>
                    <a:srgbClr val="483332"/>
                  </a:solidFill>
                  <a:prstDash val="solid"/>
                </a:ln>
                <a:solidFill>
                  <a:srgbClr val="483332"/>
                </a:solidFill>
              </a:rPr>
              <a:t> - ISBN 978-5-9904577-2-0</a:t>
            </a:r>
            <a:r>
              <a:rPr lang="ru-RU" sz="1880" b="1" i="1" dirty="0" smtClean="0">
                <a:ln w="10541" cmpd="sng">
                  <a:solidFill>
                    <a:srgbClr val="483332"/>
                  </a:solidFill>
                  <a:prstDash val="solid"/>
                </a:ln>
                <a:solidFill>
                  <a:srgbClr val="483332"/>
                </a:solidFill>
              </a:rPr>
              <a:t>.</a:t>
            </a:r>
            <a:endParaRPr lang="ru-RU" sz="1880" b="1" i="1" dirty="0">
              <a:ln w="10541" cmpd="sng">
                <a:solidFill>
                  <a:srgbClr val="483332"/>
                </a:solidFill>
                <a:prstDash val="solid"/>
              </a:ln>
              <a:solidFill>
                <a:srgbClr val="48333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86050" y="1643050"/>
            <a:ext cx="5929354" cy="1554272"/>
          </a:xfrm>
          <a:prstGeom prst="rect">
            <a:avLst/>
          </a:prstGeom>
          <a:noFill/>
          <a:ln w="38100">
            <a:solidFill>
              <a:srgbClr val="9966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900" b="1" i="1" dirty="0" smtClean="0">
                <a:ln w="10541" cmpd="sng">
                  <a:solidFill>
                    <a:srgbClr val="483332"/>
                  </a:solidFill>
                  <a:prstDash val="solid"/>
                </a:ln>
                <a:solidFill>
                  <a:srgbClr val="483332"/>
                </a:solidFill>
              </a:rPr>
              <a:t>Словарь преследует образовательные цели, поэтому в него включены термины всей фармации, фармакологии, фармакогнозии, фармхимии, фармтовароведения, фармтехнологии, фармобразования и фармуправления. </a:t>
            </a:r>
            <a:endParaRPr lang="ru-RU" sz="1900" b="1" i="1" dirty="0">
              <a:ln w="10541" cmpd="sng">
                <a:solidFill>
                  <a:srgbClr val="483332"/>
                </a:solidFill>
                <a:prstDash val="solid"/>
              </a:ln>
              <a:solidFill>
                <a:srgbClr val="48333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34" y="3643314"/>
            <a:ext cx="628654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80" b="1" i="1" dirty="0" smtClean="0">
                <a:ln w="10541" cmpd="sng">
                  <a:solidFill>
                    <a:srgbClr val="483332"/>
                  </a:solidFill>
                  <a:prstDash val="solid"/>
                </a:ln>
                <a:solidFill>
                  <a:srgbClr val="483332"/>
                </a:solidFill>
              </a:rPr>
              <a:t>615 (035) И 591</a:t>
            </a:r>
          </a:p>
          <a:p>
            <a:r>
              <a:rPr lang="ru-RU" sz="1880" b="1" i="1" dirty="0" smtClean="0">
                <a:ln w="10541" cmpd="sng">
                  <a:solidFill>
                    <a:srgbClr val="483332"/>
                  </a:solidFill>
                  <a:prstDash val="solid"/>
                </a:ln>
                <a:solidFill>
                  <a:srgbClr val="483332"/>
                </a:solidFill>
              </a:rPr>
              <a:t>    Ингерлейб, М. Б. Рецептурный справочник врача </a:t>
            </a:r>
            <a:r>
              <a:rPr lang="en-US" sz="1880" b="1" i="1" dirty="0" smtClean="0">
                <a:ln w="10541" cmpd="sng">
                  <a:solidFill>
                    <a:srgbClr val="483332"/>
                  </a:solidFill>
                  <a:prstDash val="solid"/>
                </a:ln>
                <a:solidFill>
                  <a:srgbClr val="483332"/>
                </a:solidFill>
              </a:rPr>
              <a:t>/</a:t>
            </a:r>
            <a:r>
              <a:rPr lang="ru-RU" sz="1880" b="1" i="1" dirty="0" smtClean="0">
                <a:ln w="10541" cmpd="sng">
                  <a:solidFill>
                    <a:srgbClr val="483332"/>
                  </a:solidFill>
                  <a:prstDash val="solid"/>
                </a:ln>
                <a:solidFill>
                  <a:srgbClr val="483332"/>
                </a:solidFill>
              </a:rPr>
              <a:t> М. Б. Ингерлейб, А. Н. Иванькова. – Москва : АСТ, 2009. – 895 с. - (Настольная книга). - ISBN 978-5-17-046288-9; 978-5-271-17839-9.</a:t>
            </a:r>
            <a:endParaRPr lang="ru-RU" sz="1880" b="1" i="1" dirty="0">
              <a:ln w="10541" cmpd="sng">
                <a:solidFill>
                  <a:srgbClr val="483332"/>
                </a:solidFill>
                <a:prstDash val="solid"/>
              </a:ln>
              <a:solidFill>
                <a:srgbClr val="48333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472" y="5143512"/>
            <a:ext cx="6072229" cy="1261884"/>
          </a:xfrm>
          <a:prstGeom prst="rect">
            <a:avLst/>
          </a:prstGeom>
          <a:noFill/>
          <a:ln w="38100">
            <a:solidFill>
              <a:srgbClr val="9966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900" b="1" i="1" dirty="0" smtClean="0">
                <a:ln w="10541" cmpd="sng">
                  <a:solidFill>
                    <a:srgbClr val="483332"/>
                  </a:solidFill>
                  <a:prstDash val="solid"/>
                </a:ln>
                <a:solidFill>
                  <a:srgbClr val="483332"/>
                </a:solidFill>
              </a:rPr>
              <a:t>Справочник призван оперативно предоставить в краткой и доступной форме данные о тех группах препаратов, которые наиболее часто назначаются врачом, или назначение которых наиболее вероятно.</a:t>
            </a:r>
            <a:endParaRPr lang="ru-RU" sz="1900" b="1" i="1" dirty="0">
              <a:ln w="10541" cmpd="sng">
                <a:solidFill>
                  <a:srgbClr val="483332"/>
                </a:solidFill>
                <a:prstDash val="solid"/>
              </a:ln>
              <a:solidFill>
                <a:srgbClr val="483332"/>
              </a:solidFill>
            </a:endParaRPr>
          </a:p>
        </p:txBody>
      </p:sp>
      <p:pic>
        <p:nvPicPr>
          <p:cNvPr id="3074" name="Picture 2" descr="C:\Documents and Settings\Пользователь\Мои документы\мультяшные таблетки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976" b="32606"/>
          <a:stretch>
            <a:fillRect/>
          </a:stretch>
        </p:blipFill>
        <p:spPr bwMode="auto">
          <a:xfrm>
            <a:off x="2571736" y="3214686"/>
            <a:ext cx="4000528" cy="8572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льзователь\Мои документы\текст блок.jpg"/>
          <p:cNvPicPr>
            <a:picLocks noChangeAspect="1" noChangeArrowheads="1"/>
          </p:cNvPicPr>
          <p:nvPr/>
        </p:nvPicPr>
        <p:blipFill>
          <a:blip r:embed="rId2"/>
          <a:srcRect l="2500" t="16250" r="3749" b="874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Documents and Settings\Пользователь\Мои документы\рац фармакгин.jpg"/>
          <p:cNvPicPr>
            <a:picLocks noChangeAspect="1" noChangeArrowheads="1"/>
          </p:cNvPicPr>
          <p:nvPr/>
        </p:nvPicPr>
        <p:blipFill>
          <a:blip r:embed="rId3">
            <a:lum bright="-10000"/>
          </a:blip>
          <a:srcRect/>
          <a:stretch>
            <a:fillRect/>
          </a:stretch>
        </p:blipFill>
        <p:spPr bwMode="auto">
          <a:xfrm>
            <a:off x="648234" y="2786058"/>
            <a:ext cx="2524552" cy="360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1" name="Picture 3" descr="C:\Documents and Settings\Пользователь\Мои документы\арахис.jpg"/>
          <p:cNvPicPr>
            <a:picLocks noChangeAspect="1" noChangeArrowheads="1"/>
          </p:cNvPicPr>
          <p:nvPr/>
        </p:nvPicPr>
        <p:blipFill>
          <a:blip r:embed="rId4">
            <a:lum bright="10000"/>
          </a:blip>
          <a:srcRect l="8565"/>
          <a:stretch>
            <a:fillRect/>
          </a:stretch>
        </p:blipFill>
        <p:spPr bwMode="auto">
          <a:xfrm>
            <a:off x="500034" y="520306"/>
            <a:ext cx="2703834" cy="216000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TextBox 4"/>
          <p:cNvSpPr txBox="1"/>
          <p:nvPr/>
        </p:nvSpPr>
        <p:spPr>
          <a:xfrm>
            <a:off x="3286116" y="1714488"/>
            <a:ext cx="557216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i="1" dirty="0" smtClean="0">
                <a:ln w="10541" cmpd="sng">
                  <a:solidFill>
                    <a:srgbClr val="483332"/>
                  </a:solidFill>
                  <a:prstDash val="solid"/>
                </a:ln>
                <a:solidFill>
                  <a:srgbClr val="483332"/>
                </a:solidFill>
              </a:rPr>
              <a:t>615 (035) Р 277</a:t>
            </a:r>
          </a:p>
          <a:p>
            <a:r>
              <a:rPr lang="ru-RU" sz="1900" b="1" i="1" dirty="0" smtClean="0">
                <a:ln w="10541" cmpd="sng">
                  <a:solidFill>
                    <a:srgbClr val="483332"/>
                  </a:solidFill>
                  <a:prstDash val="solid"/>
                </a:ln>
                <a:solidFill>
                  <a:srgbClr val="483332"/>
                </a:solidFill>
              </a:rPr>
              <a:t>    Рациональная фармакотерапия в акушерстве    и гинекологии</a:t>
            </a:r>
            <a:r>
              <a:rPr lang="en-US" sz="1900" b="1" i="1" dirty="0" smtClean="0">
                <a:ln w="10541" cmpd="sng">
                  <a:solidFill>
                    <a:srgbClr val="483332"/>
                  </a:solidFill>
                  <a:prstDash val="solid"/>
                </a:ln>
                <a:solidFill>
                  <a:srgbClr val="483332"/>
                </a:solidFill>
              </a:rPr>
              <a:t> / </a:t>
            </a:r>
            <a:r>
              <a:rPr lang="ru-RU" sz="1900" b="1" i="1" dirty="0" smtClean="0">
                <a:ln w="10541" cmpd="sng">
                  <a:solidFill>
                    <a:srgbClr val="483332"/>
                  </a:solidFill>
                  <a:prstDash val="solid"/>
                </a:ln>
                <a:solidFill>
                  <a:srgbClr val="483332"/>
                </a:solidFill>
              </a:rPr>
              <a:t>под редакцией В. И. Кулакова, В. Н. Серова. – Москва : Литтерра, 2015. – 720 с. - (Рациональная фармакотерапия. Compendium). - ISBN 978-5-4235-0198-3. </a:t>
            </a:r>
            <a:endParaRPr lang="ru-RU" sz="1900" b="1" i="1" dirty="0">
              <a:ln w="10541" cmpd="sng">
                <a:solidFill>
                  <a:srgbClr val="483332"/>
                </a:solidFill>
                <a:prstDash val="solid"/>
              </a:ln>
              <a:solidFill>
                <a:srgbClr val="48333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7554" y="3571876"/>
            <a:ext cx="5214974" cy="2862322"/>
          </a:xfrm>
          <a:prstGeom prst="rect">
            <a:avLst/>
          </a:prstGeom>
          <a:noFill/>
          <a:ln w="38100">
            <a:solidFill>
              <a:srgbClr val="9966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n w="10541" cmpd="sng">
                  <a:solidFill>
                    <a:srgbClr val="483332"/>
                  </a:solidFill>
                  <a:prstDash val="solid"/>
                </a:ln>
                <a:solidFill>
                  <a:srgbClr val="483332"/>
                </a:solidFill>
              </a:rPr>
              <a:t>В руководстве приведены классификация и клиническая фармакология лекарственных средств, применяемых в акушерстве и гинекологии. Описаны критерии, клинические проявления, основные принципы и схемы лечения с уровнями доказательности. Освещены особенности ведения разных групп пациентов, даны алгоритмы лечения отдельных болезней.</a:t>
            </a:r>
            <a:endParaRPr lang="ru-RU" sz="2000" b="1" i="1" dirty="0">
              <a:ln w="10541" cmpd="sng">
                <a:solidFill>
                  <a:srgbClr val="483332"/>
                </a:solidFill>
                <a:prstDash val="solid"/>
              </a:ln>
              <a:solidFill>
                <a:srgbClr val="48333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8992" y="428604"/>
            <a:ext cx="481227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ln w="10541" cmpd="sng">
                  <a:solidFill>
                    <a:srgbClr val="C26A96"/>
                  </a:solidFill>
                  <a:prstDash val="solid"/>
                </a:ln>
                <a:solidFill>
                  <a:srgbClr val="483332"/>
                </a:solidFill>
              </a:rPr>
              <a:t>«Род зал – всегда передний край борьбы,</a:t>
            </a:r>
          </a:p>
          <a:p>
            <a:r>
              <a:rPr lang="ru-RU" sz="2000" b="1" i="1" dirty="0" smtClean="0">
                <a:ln w="10541" cmpd="sng">
                  <a:solidFill>
                    <a:srgbClr val="C26A96"/>
                  </a:solidFill>
                  <a:prstDash val="solid"/>
                </a:ln>
                <a:solidFill>
                  <a:srgbClr val="483332"/>
                </a:solidFill>
              </a:rPr>
              <a:t>И пусть сраженья наши не воспеты – </a:t>
            </a:r>
          </a:p>
          <a:p>
            <a:r>
              <a:rPr lang="ru-RU" sz="2000" b="1" i="1" dirty="0" smtClean="0">
                <a:ln w="10541" cmpd="sng">
                  <a:solidFill>
                    <a:srgbClr val="C26A96"/>
                  </a:solidFill>
                  <a:prstDash val="solid"/>
                </a:ln>
                <a:solidFill>
                  <a:srgbClr val="483332"/>
                </a:solidFill>
              </a:rPr>
              <a:t>Отсчет еще неведомой судьбы</a:t>
            </a:r>
          </a:p>
          <a:p>
            <a:r>
              <a:rPr lang="ru-RU" sz="2000" b="1" i="1" dirty="0" smtClean="0">
                <a:ln w="10541" cmpd="sng">
                  <a:solidFill>
                    <a:srgbClr val="C26A96"/>
                  </a:solidFill>
                  <a:prstDash val="solid"/>
                </a:ln>
                <a:solidFill>
                  <a:srgbClr val="483332"/>
                </a:solidFill>
              </a:rPr>
              <a:t>Здесь начинают граждане планеты»</a:t>
            </a:r>
            <a:endParaRPr lang="ru-RU" sz="2000" b="1" i="1" dirty="0">
              <a:ln w="10541" cmpd="sng">
                <a:solidFill>
                  <a:srgbClr val="C26A96"/>
                </a:solidFill>
                <a:prstDash val="solid"/>
              </a:ln>
              <a:solidFill>
                <a:srgbClr val="483332"/>
              </a:solidFill>
            </a:endParaRPr>
          </a:p>
        </p:txBody>
      </p:sp>
      <p:pic>
        <p:nvPicPr>
          <p:cNvPr id="1028" name="Picture 4" descr="C:\Documents and Settings\Пользователь\Мои документы\таблмаш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68032" y="714356"/>
            <a:ext cx="1476000" cy="1476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льзователь\Мои документы\текст блок.jpg"/>
          <p:cNvPicPr>
            <a:picLocks noChangeAspect="1" noChangeArrowheads="1"/>
          </p:cNvPicPr>
          <p:nvPr/>
        </p:nvPicPr>
        <p:blipFill>
          <a:blip r:embed="rId2"/>
          <a:srcRect l="2500" t="16250" r="3749" b="874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Documents and Settings\Пользователь\Мои документы\сердце с таб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8" y="214290"/>
            <a:ext cx="3661286" cy="2484000"/>
          </a:xfrm>
          <a:prstGeom prst="rect">
            <a:avLst/>
          </a:prstGeom>
          <a:noFill/>
        </p:spPr>
      </p:pic>
      <p:pic>
        <p:nvPicPr>
          <p:cNvPr id="2051" name="Picture 3" descr="C:\Documents and Settings\Пользователь\Мои документы\рацсер.jpeg"/>
          <p:cNvPicPr>
            <a:picLocks noChangeAspect="1" noChangeArrowheads="1"/>
          </p:cNvPicPr>
          <p:nvPr/>
        </p:nvPicPr>
        <p:blipFill>
          <a:blip r:embed="rId4">
            <a:lum contrast="30000"/>
          </a:blip>
          <a:srcRect/>
          <a:stretch>
            <a:fillRect/>
          </a:stretch>
        </p:blipFill>
        <p:spPr bwMode="auto">
          <a:xfrm>
            <a:off x="6282292" y="2643182"/>
            <a:ext cx="2385662" cy="360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571472" y="386361"/>
            <a:ext cx="642942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i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483332"/>
                </a:solidFill>
              </a:rPr>
              <a:t>«Сила врача – в его сердце, работа его должна руководиться Богом и освещаться естественным светом и опытностью; величайшая основа лекарства – любовь»                                                             Парацельс</a:t>
            </a:r>
          </a:p>
          <a:p>
            <a:r>
              <a:rPr lang="ru-RU" sz="1900" b="1" i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483332"/>
                </a:solidFill>
              </a:rPr>
              <a:t>                                                                    </a:t>
            </a:r>
          </a:p>
          <a:p>
            <a:r>
              <a:rPr lang="ru-RU" sz="1900" b="1" i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483332"/>
                </a:solidFill>
              </a:rPr>
              <a:t>                                                                                </a:t>
            </a:r>
            <a:endParaRPr lang="ru-RU" sz="1900" b="1" i="1" dirty="0">
              <a:ln w="10541" cmpd="sng">
                <a:solidFill>
                  <a:srgbClr val="C00000"/>
                </a:solidFill>
                <a:prstDash val="solid"/>
              </a:ln>
              <a:solidFill>
                <a:srgbClr val="48333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1540551"/>
            <a:ext cx="564360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n w="10541" cmpd="sng">
                  <a:solidFill>
                    <a:srgbClr val="483332"/>
                  </a:solidFill>
                  <a:prstDash val="solid"/>
                </a:ln>
                <a:solidFill>
                  <a:srgbClr val="483332"/>
                </a:solidFill>
              </a:rPr>
              <a:t>615 Р 277</a:t>
            </a:r>
          </a:p>
          <a:p>
            <a:r>
              <a:rPr lang="ru-RU" b="1" i="1" dirty="0" smtClean="0">
                <a:ln w="10541" cmpd="sng">
                  <a:solidFill>
                    <a:srgbClr val="483332"/>
                  </a:solidFill>
                  <a:prstDash val="solid"/>
                </a:ln>
                <a:solidFill>
                  <a:srgbClr val="483332"/>
                </a:solidFill>
              </a:rPr>
              <a:t>    Рациональная фармакотерапия сердечно -сосудистых заболеваний : руководство для врачей</a:t>
            </a:r>
            <a:r>
              <a:rPr lang="en-US" b="1" i="1" dirty="0" smtClean="0">
                <a:ln w="10541" cmpd="sng">
                  <a:solidFill>
                    <a:srgbClr val="483332"/>
                  </a:solidFill>
                  <a:prstDash val="solid"/>
                </a:ln>
                <a:solidFill>
                  <a:srgbClr val="483332"/>
                </a:solidFill>
              </a:rPr>
              <a:t> / </a:t>
            </a:r>
            <a:r>
              <a:rPr lang="ru-RU" b="1" i="1" dirty="0" smtClean="0">
                <a:ln w="10541" cmpd="sng">
                  <a:solidFill>
                    <a:srgbClr val="483332"/>
                  </a:solidFill>
                  <a:prstDash val="solid"/>
                </a:ln>
                <a:solidFill>
                  <a:srgbClr val="483332"/>
                </a:solidFill>
              </a:rPr>
              <a:t>под редакцией Е. И. Чазова, Ю. А. Карпова. – Москва : Литтерра, 2014. – </a:t>
            </a:r>
            <a:r>
              <a:rPr lang="ru-RU" sz="1880" b="1" i="1" dirty="0" smtClean="0">
                <a:ln w="10541" cmpd="sng">
                  <a:solidFill>
                    <a:srgbClr val="483332"/>
                  </a:solidFill>
                  <a:prstDash val="solid"/>
                </a:ln>
                <a:solidFill>
                  <a:srgbClr val="483332"/>
                </a:solidFill>
              </a:rPr>
              <a:t>1056</a:t>
            </a:r>
            <a:r>
              <a:rPr lang="ru-RU" b="1" i="1" dirty="0" smtClean="0">
                <a:ln w="10541" cmpd="sng">
                  <a:solidFill>
                    <a:srgbClr val="483332"/>
                  </a:solidFill>
                  <a:prstDash val="solid"/>
                </a:ln>
                <a:solidFill>
                  <a:srgbClr val="483332"/>
                </a:solidFill>
              </a:rPr>
              <a:t> с. - (Рациональная фармакотерапия. Серия руководств для практикующих врачей ). - ISBN 978-5-4235-0082-5. </a:t>
            </a:r>
            <a:endParaRPr lang="ru-RU" b="1" i="1" dirty="0">
              <a:ln w="10541" cmpd="sng">
                <a:solidFill>
                  <a:srgbClr val="483332"/>
                </a:solidFill>
                <a:prstDash val="solid"/>
              </a:ln>
              <a:solidFill>
                <a:srgbClr val="48333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3643314"/>
            <a:ext cx="5357850" cy="2723823"/>
          </a:xfrm>
          <a:prstGeom prst="rect">
            <a:avLst/>
          </a:prstGeom>
          <a:noFill/>
          <a:ln w="38100">
            <a:solidFill>
              <a:srgbClr val="9966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900" b="1" i="1" dirty="0" smtClean="0">
                <a:ln w="10541" cmpd="sng">
                  <a:solidFill>
                    <a:srgbClr val="483332"/>
                  </a:solidFill>
                  <a:prstDash val="solid"/>
                </a:ln>
                <a:solidFill>
                  <a:srgbClr val="483332"/>
                </a:solidFill>
              </a:rPr>
              <a:t>В представленном издании описаны  клинические проявления, критерии диагностики,  принципы и схемы лечения сердечно – сосудистых заболеваний.  Особое внимание уделяется использованию данных обзоров и других инструментов медицины, основанных на доказательствах. Представлена информация, облегчающая рациональный выбор лекарств.</a:t>
            </a:r>
            <a:endParaRPr lang="ru-RU" sz="1900" b="1" i="1" dirty="0">
              <a:ln w="10541" cmpd="sng">
                <a:solidFill>
                  <a:srgbClr val="483332"/>
                </a:solidFill>
                <a:prstDash val="solid"/>
              </a:ln>
              <a:solidFill>
                <a:srgbClr val="483332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льзователь\Мои документы\текст блок.jpg"/>
          <p:cNvPicPr>
            <a:picLocks noChangeAspect="1" noChangeArrowheads="1"/>
          </p:cNvPicPr>
          <p:nvPr/>
        </p:nvPicPr>
        <p:blipFill>
          <a:blip r:embed="rId2"/>
          <a:srcRect l="2500" t="16250" r="3749" b="874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 descr="C:\Documents and Settings\Пользователь\Мои документы\машков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188" y="1932768"/>
            <a:ext cx="2764490" cy="442519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143240" y="1857364"/>
            <a:ext cx="5786446" cy="1249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80" b="1" i="1" dirty="0" smtClean="0">
                <a:ln w="10541" cmpd="sng">
                  <a:solidFill>
                    <a:srgbClr val="483332"/>
                  </a:solidFill>
                  <a:prstDash val="solid"/>
                </a:ln>
                <a:solidFill>
                  <a:srgbClr val="483332"/>
                </a:solidFill>
              </a:rPr>
              <a:t>615 (035) М 383</a:t>
            </a:r>
          </a:p>
          <a:p>
            <a:r>
              <a:rPr lang="ru-RU" sz="1880" b="1" i="1" dirty="0" smtClean="0">
                <a:ln w="10541" cmpd="sng">
                  <a:solidFill>
                    <a:srgbClr val="483332"/>
                  </a:solidFill>
                  <a:prstDash val="solid"/>
                </a:ln>
                <a:solidFill>
                  <a:srgbClr val="483332"/>
                </a:solidFill>
              </a:rPr>
              <a:t>    Машковский, М.</a:t>
            </a:r>
            <a:r>
              <a:rPr lang="en-US" sz="1880" b="1" i="1" dirty="0" smtClean="0">
                <a:ln w="10541" cmpd="sng">
                  <a:solidFill>
                    <a:srgbClr val="483332"/>
                  </a:solidFill>
                  <a:prstDash val="solid"/>
                </a:ln>
                <a:solidFill>
                  <a:srgbClr val="483332"/>
                </a:solidFill>
              </a:rPr>
              <a:t> </a:t>
            </a:r>
            <a:r>
              <a:rPr lang="ru-RU" sz="1880" b="1" i="1" dirty="0" smtClean="0">
                <a:ln w="10541" cmpd="sng">
                  <a:solidFill>
                    <a:srgbClr val="483332"/>
                  </a:solidFill>
                  <a:prstDash val="solid"/>
                </a:ln>
                <a:solidFill>
                  <a:srgbClr val="483332"/>
                </a:solidFill>
              </a:rPr>
              <a:t>Д. Лекарственные средства : пособие для врачей </a:t>
            </a:r>
            <a:r>
              <a:rPr lang="en-US" sz="1880" b="1" i="1" dirty="0" smtClean="0">
                <a:ln w="10541" cmpd="sng">
                  <a:solidFill>
                    <a:srgbClr val="483332"/>
                  </a:solidFill>
                  <a:prstDash val="solid"/>
                </a:ln>
                <a:solidFill>
                  <a:srgbClr val="483332"/>
                </a:solidFill>
              </a:rPr>
              <a:t>/ </a:t>
            </a:r>
            <a:r>
              <a:rPr lang="ru-RU" sz="1880" b="1" i="1" dirty="0" smtClean="0">
                <a:ln w="10541" cmpd="sng">
                  <a:solidFill>
                    <a:srgbClr val="483332"/>
                  </a:solidFill>
                  <a:prstDash val="solid"/>
                </a:ln>
                <a:solidFill>
                  <a:srgbClr val="483332"/>
                </a:solidFill>
              </a:rPr>
              <a:t>М. Д. Машковский. – Москва : Новая волна, 2010. – 1216 с. – </a:t>
            </a:r>
            <a:r>
              <a:rPr lang="en-US" sz="1880" b="1" i="1" dirty="0" smtClean="0">
                <a:ln w="10541" cmpd="sng">
                  <a:solidFill>
                    <a:srgbClr val="483332"/>
                  </a:solidFill>
                  <a:prstDash val="solid"/>
                </a:ln>
                <a:solidFill>
                  <a:srgbClr val="483332"/>
                </a:solidFill>
              </a:rPr>
              <a:t>ISBN 978-5-7864-0218-7</a:t>
            </a:r>
            <a:r>
              <a:rPr lang="ru-RU" sz="1880" b="1" i="1" dirty="0" smtClean="0">
                <a:ln w="10541" cmpd="sng">
                  <a:solidFill>
                    <a:srgbClr val="483332"/>
                  </a:solidFill>
                  <a:prstDash val="solid"/>
                </a:ln>
                <a:solidFill>
                  <a:srgbClr val="483332"/>
                </a:solidFill>
              </a:rPr>
              <a:t>.</a:t>
            </a:r>
            <a:endParaRPr lang="ru-RU" sz="1880" b="1" i="1" dirty="0">
              <a:ln w="10541" cmpd="sng">
                <a:solidFill>
                  <a:srgbClr val="483332"/>
                </a:solidFill>
                <a:prstDash val="solid"/>
              </a:ln>
              <a:solidFill>
                <a:srgbClr val="48333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8992" y="3214686"/>
            <a:ext cx="5143536" cy="3170099"/>
          </a:xfrm>
          <a:prstGeom prst="rect">
            <a:avLst/>
          </a:prstGeom>
          <a:noFill/>
          <a:ln w="38100">
            <a:solidFill>
              <a:srgbClr val="9966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n w="10541" cmpd="sng">
                  <a:solidFill>
                    <a:srgbClr val="483332"/>
                  </a:solidFill>
                  <a:prstDash val="solid"/>
                </a:ln>
                <a:solidFill>
                  <a:srgbClr val="483332"/>
                </a:solidFill>
              </a:rPr>
              <a:t>В данном пособии приведены данные по множеству препаратов, их химической природе, структуре, синонимах, основных фармакологических свойствах, фармакокинетических параметрах, механизме действия, показаниях к применению, дозах, возможных побочных эффектах и противопоказаниях, и другие сведения, необходимые для рациональной фармакотерапии.</a:t>
            </a:r>
            <a:endParaRPr lang="ru-RU" sz="2000" b="1" i="1" dirty="0">
              <a:ln w="10541" cmpd="sng">
                <a:solidFill>
                  <a:srgbClr val="483332"/>
                </a:solidFill>
                <a:prstDash val="solid"/>
              </a:ln>
              <a:solidFill>
                <a:srgbClr val="48333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500042"/>
            <a:ext cx="67866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n w="10541" cmpd="sng">
                  <a:solidFill>
                    <a:srgbClr val="9F2D3D"/>
                  </a:solidFill>
                  <a:prstDash val="solid"/>
                </a:ln>
                <a:solidFill>
                  <a:srgbClr val="483332"/>
                </a:solidFill>
              </a:rPr>
              <a:t>«Начинающий врач выписывает по двадцать лекарств для каждой болезни; опытный врач – одно лекарство на двадцать болезней»</a:t>
            </a:r>
          </a:p>
          <a:p>
            <a:r>
              <a:rPr lang="ru-RU" sz="2000" b="1" i="1" dirty="0" smtClean="0">
                <a:ln w="10541" cmpd="sng">
                  <a:solidFill>
                    <a:srgbClr val="9F2D3D"/>
                  </a:solidFill>
                  <a:prstDash val="solid"/>
                </a:ln>
                <a:solidFill>
                  <a:srgbClr val="483332"/>
                </a:solidFill>
              </a:rPr>
              <a:t>                                                                           Сэр Уильям Ослер</a:t>
            </a:r>
            <a:endParaRPr lang="ru-RU" sz="2000" b="1" i="1" dirty="0">
              <a:ln w="10541" cmpd="sng">
                <a:solidFill>
                  <a:srgbClr val="9F2D3D"/>
                </a:solidFill>
                <a:prstDash val="solid"/>
              </a:ln>
              <a:solidFill>
                <a:srgbClr val="483332"/>
              </a:solidFill>
            </a:endParaRPr>
          </a:p>
        </p:txBody>
      </p:sp>
      <p:pic>
        <p:nvPicPr>
          <p:cNvPr id="1027" name="Picture 3" descr="C:\Documents and Settings\Пользователь\Мои документы\ладонь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2F7F1"/>
              </a:clrFrom>
              <a:clrTo>
                <a:srgbClr val="F2F7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428604"/>
            <a:ext cx="1785950" cy="1764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льзователь\Мои документы\текст блок.jpg"/>
          <p:cNvPicPr>
            <a:picLocks noChangeAspect="1" noChangeArrowheads="1"/>
          </p:cNvPicPr>
          <p:nvPr/>
        </p:nvPicPr>
        <p:blipFill>
          <a:blip r:embed="rId2"/>
          <a:srcRect l="2500" t="16250" r="3749" b="874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Documents and Settings\Пользователь\Мои документы\фармфито.jpg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7000892" y="714358"/>
            <a:ext cx="1714512" cy="30340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isometricOffAxis2Left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2" name="Picture 4" descr="C:\Documents and Settings\Пользователь\Мои документы\лек рас преп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4" y="2571744"/>
            <a:ext cx="3714774" cy="1833963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053" name="Picture 5" descr="C:\Documents and Settings\Пользователь\Мои документы\спр.jpg"/>
          <p:cNvPicPr>
            <a:picLocks noChangeAspect="1" noChangeArrowheads="1"/>
          </p:cNvPicPr>
          <p:nvPr/>
        </p:nvPicPr>
        <p:blipFill>
          <a:blip r:embed="rId5">
            <a:lum bright="-10000" contrast="30000"/>
          </a:blip>
          <a:srcRect/>
          <a:stretch>
            <a:fillRect/>
          </a:stretch>
        </p:blipFill>
        <p:spPr bwMode="auto">
          <a:xfrm>
            <a:off x="520860" y="3214690"/>
            <a:ext cx="1836562" cy="30718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isometricOffAxis1Right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TextBox 9"/>
          <p:cNvSpPr txBox="1"/>
          <p:nvPr/>
        </p:nvSpPr>
        <p:spPr>
          <a:xfrm>
            <a:off x="2428860" y="3786190"/>
            <a:ext cx="65008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n w="10541" cmpd="sng">
                  <a:solidFill>
                    <a:srgbClr val="483332"/>
                  </a:solidFill>
                  <a:prstDash val="solid"/>
                </a:ln>
                <a:solidFill>
                  <a:srgbClr val="483332"/>
                </a:solidFill>
              </a:rPr>
              <a:t>				            615 (035) Ф 643</a:t>
            </a:r>
          </a:p>
          <a:p>
            <a:r>
              <a:rPr lang="ru-RU" b="1" i="1" dirty="0" smtClean="0">
                <a:ln w="10541" cmpd="sng">
                  <a:solidFill>
                    <a:srgbClr val="483332"/>
                  </a:solidFill>
                  <a:prstDash val="solid"/>
                </a:ln>
                <a:solidFill>
                  <a:srgbClr val="483332"/>
                </a:solidFill>
              </a:rPr>
              <a:t>      Фитотерапия с основами клинической фармакологии : Справочник </a:t>
            </a:r>
            <a:r>
              <a:rPr lang="en-US" b="1" i="1" dirty="0" smtClean="0">
                <a:ln w="10541" cmpd="sng">
                  <a:solidFill>
                    <a:srgbClr val="483332"/>
                  </a:solidFill>
                  <a:prstDash val="solid"/>
                </a:ln>
                <a:solidFill>
                  <a:srgbClr val="483332"/>
                </a:solidFill>
              </a:rPr>
              <a:t>/</a:t>
            </a:r>
            <a:r>
              <a:rPr lang="ru-RU" b="1" i="1" dirty="0" smtClean="0">
                <a:ln w="10541" cmpd="sng">
                  <a:solidFill>
                    <a:srgbClr val="483332"/>
                  </a:solidFill>
                  <a:prstDash val="solid"/>
                </a:ln>
                <a:solidFill>
                  <a:srgbClr val="483332"/>
                </a:solidFill>
              </a:rPr>
              <a:t> под редакцией В. Г. Кукеса. – Москва : Медицина, 1999. – 192 с.</a:t>
            </a:r>
            <a:r>
              <a:rPr lang="en-US" b="1" i="1" dirty="0" smtClean="0">
                <a:ln w="10541" cmpd="sng">
                  <a:solidFill>
                    <a:srgbClr val="483332"/>
                  </a:solidFill>
                  <a:prstDash val="solid"/>
                </a:ln>
                <a:solidFill>
                  <a:srgbClr val="483332"/>
                </a:solidFill>
              </a:rPr>
              <a:t> - ISBN 5-225-00426-3</a:t>
            </a:r>
            <a:r>
              <a:rPr lang="ru-RU" b="1" i="1" dirty="0" smtClean="0">
                <a:ln w="10541" cmpd="sng">
                  <a:solidFill>
                    <a:srgbClr val="483332"/>
                  </a:solidFill>
                  <a:prstDash val="solid"/>
                </a:ln>
                <a:solidFill>
                  <a:srgbClr val="483332"/>
                </a:solidFill>
              </a:rPr>
              <a:t>.</a:t>
            </a:r>
            <a:endParaRPr lang="ru-RU" b="1" i="1" dirty="0">
              <a:ln w="10541" cmpd="sng">
                <a:solidFill>
                  <a:srgbClr val="483332"/>
                </a:solidFill>
                <a:prstDash val="solid"/>
              </a:ln>
              <a:solidFill>
                <a:srgbClr val="48333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28860" y="4952068"/>
            <a:ext cx="6357982" cy="1477328"/>
          </a:xfrm>
          <a:prstGeom prst="rect">
            <a:avLst/>
          </a:prstGeom>
          <a:noFill/>
          <a:ln w="38100">
            <a:solidFill>
              <a:srgbClr val="9966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n w="10541" cmpd="sng">
                  <a:solidFill>
                    <a:srgbClr val="483332"/>
                  </a:solidFill>
                  <a:prstDash val="solid"/>
                </a:ln>
                <a:solidFill>
                  <a:srgbClr val="483332"/>
                </a:solidFill>
              </a:rPr>
              <a:t>           Ряд вопросов фитотерапии и клинической фармакологии отражен в справочнике, описаны биологически активные вещества растений, особенности клинических испытаний препаратов природного происхождения.</a:t>
            </a:r>
            <a:endParaRPr lang="ru-RU" b="1" i="1" dirty="0">
              <a:ln w="10541" cmpd="sng">
                <a:solidFill>
                  <a:srgbClr val="483332"/>
                </a:solidFill>
                <a:prstDash val="solid"/>
              </a:ln>
              <a:solidFill>
                <a:srgbClr val="48333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596" y="500042"/>
            <a:ext cx="6429420" cy="1261884"/>
          </a:xfrm>
          <a:prstGeom prst="rect">
            <a:avLst/>
          </a:prstGeom>
          <a:noFill/>
          <a:ln w="38100">
            <a:solidFill>
              <a:srgbClr val="9966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900" b="1" i="1" dirty="0" smtClean="0">
                <a:ln w="10541" cmpd="sng">
                  <a:solidFill>
                    <a:srgbClr val="483332"/>
                  </a:solidFill>
                  <a:prstDash val="solid"/>
                </a:ln>
                <a:solidFill>
                  <a:srgbClr val="483332"/>
                </a:solidFill>
              </a:rPr>
              <a:t>       Учебник содержит современные сведения о фармакотерапии и фитотерапии распространенных заболеваний. Описаны возможности коррекции осложнений фармакотерапии с помощью фитотерапии.</a:t>
            </a:r>
            <a:endParaRPr lang="ru-RU" sz="1900" b="1" i="1" dirty="0">
              <a:ln w="10541" cmpd="sng">
                <a:solidFill>
                  <a:srgbClr val="483332"/>
                </a:solidFill>
                <a:prstDash val="solid"/>
              </a:ln>
              <a:solidFill>
                <a:srgbClr val="48333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7158" y="1714489"/>
            <a:ext cx="6786610" cy="1188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80" b="1" i="1" dirty="0" smtClean="0">
                <a:ln w="10541" cmpd="sng">
                  <a:solidFill>
                    <a:srgbClr val="483332"/>
                  </a:solidFill>
                  <a:prstDash val="solid"/>
                </a:ln>
                <a:solidFill>
                  <a:srgbClr val="483332"/>
                </a:solidFill>
              </a:rPr>
              <a:t>615 Л 501</a:t>
            </a:r>
          </a:p>
          <a:p>
            <a:r>
              <a:rPr lang="ru-RU" sz="1780" b="1" i="1" dirty="0" smtClean="0">
                <a:ln w="10541" cmpd="sng">
                  <a:solidFill>
                    <a:srgbClr val="483332"/>
                  </a:solidFill>
                  <a:prstDash val="solid"/>
                </a:ln>
                <a:solidFill>
                  <a:srgbClr val="483332"/>
                </a:solidFill>
              </a:rPr>
              <a:t>    Лесиовская, Е. Е. Фармакотерапия с основами фитотерапии : учебное пособие </a:t>
            </a:r>
            <a:r>
              <a:rPr lang="en-US" sz="1780" b="1" i="1" dirty="0" smtClean="0">
                <a:ln w="10541" cmpd="sng">
                  <a:solidFill>
                    <a:srgbClr val="483332"/>
                  </a:solidFill>
                  <a:prstDash val="solid"/>
                </a:ln>
                <a:solidFill>
                  <a:srgbClr val="483332"/>
                </a:solidFill>
              </a:rPr>
              <a:t>/ </a:t>
            </a:r>
            <a:r>
              <a:rPr lang="ru-RU" sz="1780" b="1" i="1" dirty="0" smtClean="0">
                <a:ln w="10541" cmpd="sng">
                  <a:solidFill>
                    <a:srgbClr val="483332"/>
                  </a:solidFill>
                  <a:prstDash val="solid"/>
                </a:ln>
                <a:solidFill>
                  <a:srgbClr val="483332"/>
                </a:solidFill>
              </a:rPr>
              <a:t>Е. Е. Лесиовская, Л. В. Пастушенков. - Москва : ГЭОТАР-МЕД, 2003. – 592 с.</a:t>
            </a:r>
            <a:r>
              <a:rPr lang="en-US" sz="1780" b="1" i="1" dirty="0" smtClean="0">
                <a:ln w="10541" cmpd="sng">
                  <a:solidFill>
                    <a:srgbClr val="483332"/>
                  </a:solidFill>
                  <a:prstDash val="solid"/>
                </a:ln>
                <a:solidFill>
                  <a:srgbClr val="483332"/>
                </a:solidFill>
              </a:rPr>
              <a:t> - (XXI </a:t>
            </a:r>
            <a:r>
              <a:rPr lang="ru-RU" sz="1780" b="1" i="1" dirty="0" smtClean="0">
                <a:ln w="10541" cmpd="sng">
                  <a:solidFill>
                    <a:srgbClr val="483332"/>
                  </a:solidFill>
                  <a:prstDash val="solid"/>
                </a:ln>
                <a:solidFill>
                  <a:srgbClr val="483332"/>
                </a:solidFill>
              </a:rPr>
              <a:t>век). - </a:t>
            </a:r>
            <a:r>
              <a:rPr lang="en-US" sz="1780" b="1" i="1" dirty="0" smtClean="0">
                <a:ln w="10541" cmpd="sng">
                  <a:solidFill>
                    <a:srgbClr val="483332"/>
                  </a:solidFill>
                  <a:prstDash val="solid"/>
                </a:ln>
                <a:solidFill>
                  <a:srgbClr val="483332"/>
                </a:solidFill>
              </a:rPr>
              <a:t>ISBN 5-9231-0266-8</a:t>
            </a:r>
            <a:r>
              <a:rPr lang="ru-RU" sz="1780" b="1" i="1" dirty="0" smtClean="0">
                <a:ln w="10541" cmpd="sng">
                  <a:solidFill>
                    <a:srgbClr val="483332"/>
                  </a:solidFill>
                  <a:prstDash val="solid"/>
                </a:ln>
                <a:solidFill>
                  <a:srgbClr val="483332"/>
                </a:solidFill>
              </a:rPr>
              <a:t>.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льзователь\Мои документы\текст блок.jpg"/>
          <p:cNvPicPr>
            <a:picLocks noChangeAspect="1" noChangeArrowheads="1"/>
          </p:cNvPicPr>
          <p:nvPr/>
        </p:nvPicPr>
        <p:blipFill>
          <a:blip r:embed="rId2"/>
          <a:srcRect l="2500" t="16250" r="3749" b="874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Documents and Settings\Пользователь\Мои документы\ви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0" y="830256"/>
            <a:ext cx="2381101" cy="360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Picture 4" descr="C:\Documents and Settings\Пользователь\Мои документы\витамины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7988"/>
          <a:stretch>
            <a:fillRect/>
          </a:stretch>
        </p:blipFill>
        <p:spPr bwMode="auto">
          <a:xfrm>
            <a:off x="6715141" y="412306"/>
            <a:ext cx="2118438" cy="2088000"/>
          </a:xfrm>
          <a:prstGeom prst="rect">
            <a:avLst/>
          </a:prstGeom>
          <a:noFill/>
        </p:spPr>
      </p:pic>
      <p:pic>
        <p:nvPicPr>
          <p:cNvPr id="1029" name="Picture 5" descr="C:\Documents and Settings\Пользователь\Мои документы\витамины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1216"/>
          <a:stretch>
            <a:fillRect/>
          </a:stretch>
        </p:blipFill>
        <p:spPr bwMode="auto">
          <a:xfrm>
            <a:off x="357158" y="4643446"/>
            <a:ext cx="2806998" cy="172856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143240" y="432697"/>
            <a:ext cx="3786214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i="1" dirty="0" smtClean="0">
                <a:ln w="10541" cmpd="sng">
                  <a:solidFill>
                    <a:srgbClr val="483332"/>
                  </a:solidFill>
                  <a:prstDash val="solid"/>
                </a:ln>
                <a:solidFill>
                  <a:srgbClr val="483332"/>
                </a:solidFill>
              </a:rPr>
              <a:t>615 (035) Л 649</a:t>
            </a:r>
          </a:p>
          <a:p>
            <a:r>
              <a:rPr lang="ru-RU" sz="1900" b="1" i="1" dirty="0" smtClean="0">
                <a:ln w="10541" cmpd="sng">
                  <a:solidFill>
                    <a:srgbClr val="483332"/>
                  </a:solidFill>
                  <a:prstDash val="solid"/>
                </a:ln>
                <a:solidFill>
                  <a:srgbClr val="483332"/>
                </a:solidFill>
              </a:rPr>
              <a:t>    Лифляндский, В. Г. Витамины и минералы. От А до Я </a:t>
            </a:r>
            <a:r>
              <a:rPr lang="en-US" sz="1900" b="1" i="1" dirty="0" smtClean="0">
                <a:ln w="10541" cmpd="sng">
                  <a:solidFill>
                    <a:srgbClr val="483332"/>
                  </a:solidFill>
                  <a:prstDash val="solid"/>
                </a:ln>
                <a:solidFill>
                  <a:srgbClr val="483332"/>
                </a:solidFill>
              </a:rPr>
              <a:t>/</a:t>
            </a:r>
            <a:r>
              <a:rPr lang="ru-RU" sz="1900" b="1" i="1" dirty="0" smtClean="0">
                <a:ln w="10541" cmpd="sng">
                  <a:solidFill>
                    <a:srgbClr val="483332"/>
                  </a:solidFill>
                  <a:prstDash val="solid"/>
                </a:ln>
                <a:solidFill>
                  <a:srgbClr val="483332"/>
                </a:solidFill>
              </a:rPr>
              <a:t> В. Г. Лифляндский. – Санкт-Петербург : Нева, 2006. – 640 с. - (Семейный медицинский справочник). - ISBN 5-7654-4804-6.</a:t>
            </a:r>
            <a:endParaRPr lang="ru-RU" sz="1900" b="1" i="1" dirty="0">
              <a:ln w="10541" cmpd="sng">
                <a:solidFill>
                  <a:srgbClr val="483332"/>
                </a:solidFill>
                <a:prstDash val="solid"/>
              </a:ln>
              <a:solidFill>
                <a:srgbClr val="48333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43241" y="2653911"/>
            <a:ext cx="5572163" cy="1846659"/>
          </a:xfrm>
          <a:prstGeom prst="rect">
            <a:avLst/>
          </a:prstGeom>
          <a:noFill/>
          <a:ln w="38100">
            <a:solidFill>
              <a:srgbClr val="9966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900" b="1" i="1" dirty="0" smtClean="0">
                <a:ln w="10541" cmpd="sng">
                  <a:solidFill>
                    <a:srgbClr val="483332"/>
                  </a:solidFill>
                  <a:prstDash val="solid"/>
                </a:ln>
                <a:solidFill>
                  <a:srgbClr val="483332"/>
                </a:solidFill>
              </a:rPr>
              <a:t>В данном справочнике вы найдете информацию обо всех известных витаминах и минералах, о лекарственных препаратах из них, о болезнях и нарушениях  здоровья, при которых они могут помочь, а также рецепты блюд, богатых теми или иными активными компонентами.</a:t>
            </a:r>
            <a:endParaRPr lang="ru-RU" sz="1900" b="1" i="1" dirty="0">
              <a:ln w="10541" cmpd="sng">
                <a:solidFill>
                  <a:srgbClr val="483332"/>
                </a:solidFill>
                <a:prstDash val="solid"/>
              </a:ln>
              <a:solidFill>
                <a:srgbClr val="48333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28926" y="4576101"/>
            <a:ext cx="592935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i="1" dirty="0" smtClean="0">
                <a:ln w="10541" cmpd="sng">
                  <a:solidFill>
                    <a:srgbClr val="483332"/>
                  </a:solidFill>
                  <a:prstDash val="solid"/>
                </a:ln>
                <a:solidFill>
                  <a:srgbClr val="483332"/>
                </a:solidFill>
              </a:rPr>
              <a:t>      Витамины – это  биологически активные вещества, которые входят в состав ферментов – ускоряют процессы обмена веществ, повышают умственную и физическую работоспособность, повышают иммунитет к заболеваниям, оказывают влияние на рост и развитие организма.</a:t>
            </a:r>
            <a:endParaRPr lang="ru-RU" sz="1900" b="1" i="1" dirty="0">
              <a:ln w="10541" cmpd="sng">
                <a:solidFill>
                  <a:srgbClr val="483332"/>
                </a:solidFill>
                <a:prstDash val="solid"/>
              </a:ln>
              <a:solidFill>
                <a:srgbClr val="483332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льзователь\Мои документы\текст блок.jpg"/>
          <p:cNvPicPr>
            <a:picLocks noChangeAspect="1" noChangeArrowheads="1"/>
          </p:cNvPicPr>
          <p:nvPr/>
        </p:nvPicPr>
        <p:blipFill>
          <a:blip r:embed="rId3"/>
          <a:srcRect l="2500" t="16250" r="3749" b="874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Documents and Settings\Пользователь\Мои документы\картинки все\пер.jpg"/>
          <p:cNvPicPr>
            <a:picLocks noChangeAspect="1" noChangeArrowheads="1"/>
          </p:cNvPicPr>
          <p:nvPr/>
        </p:nvPicPr>
        <p:blipFill>
          <a:blip r:embed="rId4"/>
          <a:srcRect l="952" t="2004" r="971"/>
          <a:stretch>
            <a:fillRect/>
          </a:stretch>
        </p:blipFill>
        <p:spPr bwMode="auto">
          <a:xfrm>
            <a:off x="928662" y="936570"/>
            <a:ext cx="7358114" cy="349256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51" name="Picture 3" descr="C:\Documents and Settings\Пользователь\Мои документы\уз таб.jpe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7928" y="4500570"/>
            <a:ext cx="8066038" cy="183319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льзователь\Мои документы\текст блок.jpg"/>
          <p:cNvPicPr>
            <a:picLocks noChangeAspect="1" noChangeArrowheads="1"/>
          </p:cNvPicPr>
          <p:nvPr/>
        </p:nvPicPr>
        <p:blipFill>
          <a:blip r:embed="rId3"/>
          <a:srcRect l="2500" t="16250" r="3749" b="874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9" name="Группа 8"/>
          <p:cNvGrpSpPr/>
          <p:nvPr/>
        </p:nvGrpSpPr>
        <p:grpSpPr>
          <a:xfrm>
            <a:off x="1571604" y="571480"/>
            <a:ext cx="6120000" cy="2643205"/>
            <a:chOff x="1161123" y="642918"/>
            <a:chExt cx="6666860" cy="3378269"/>
          </a:xfrm>
        </p:grpSpPr>
        <p:pic>
          <p:nvPicPr>
            <p:cNvPr id="2053" name="Picture 5" descr="C:\Documents and Settings\Пользователь\Мои документы\клинфжур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428992" y="642918"/>
              <a:ext cx="2143140" cy="3071834"/>
            </a:xfrm>
            <a:prstGeom prst="rect">
              <a:avLst/>
            </a:prstGeom>
            <a:noFill/>
          </p:spPr>
        </p:pic>
        <p:pic>
          <p:nvPicPr>
            <p:cNvPr id="2052" name="Picture 4" descr="C:\Documents and Settings\Пользователь\Мои документы\журэкф2.gif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20456371">
              <a:off x="1161123" y="925187"/>
              <a:ext cx="2143140" cy="3096000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2051" name="Picture 3" descr="C:\Documents and Settings\Пользователь\Мои документы\рем.jpe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1029145">
              <a:off x="5643570" y="865559"/>
              <a:ext cx="2184413" cy="3096000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  <p:sp>
        <p:nvSpPr>
          <p:cNvPr id="7" name="TextBox 6"/>
          <p:cNvSpPr txBox="1"/>
          <p:nvPr/>
        </p:nvSpPr>
        <p:spPr>
          <a:xfrm>
            <a:off x="714348" y="3643314"/>
            <a:ext cx="8072494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i="1" dirty="0" smtClean="0">
                <a:ln w="10541" cmpd="sng">
                  <a:solidFill>
                    <a:srgbClr val="483332"/>
                  </a:solidFill>
                  <a:prstDash val="solid"/>
                </a:ln>
                <a:solidFill>
                  <a:srgbClr val="483332"/>
                </a:solidFill>
              </a:rPr>
              <a:t>     Экспериментальная и клиническая фармакология : научно-теоретический журнал </a:t>
            </a:r>
            <a:r>
              <a:rPr lang="en-US" sz="1700" b="1" i="1" dirty="0" smtClean="0">
                <a:ln w="10541" cmpd="sng">
                  <a:solidFill>
                    <a:srgbClr val="483332"/>
                  </a:solidFill>
                  <a:prstDash val="solid"/>
                </a:ln>
                <a:solidFill>
                  <a:srgbClr val="483332"/>
                </a:solidFill>
              </a:rPr>
              <a:t>/ </a:t>
            </a:r>
            <a:r>
              <a:rPr lang="ru-RU" sz="1700" b="1" i="1" dirty="0" smtClean="0">
                <a:ln w="10541" cmpd="sng">
                  <a:solidFill>
                    <a:srgbClr val="483332"/>
                  </a:solidFill>
                  <a:prstDash val="solid"/>
                </a:ln>
                <a:solidFill>
                  <a:srgbClr val="483332"/>
                </a:solidFill>
              </a:rPr>
              <a:t>Учредитель Российское научное общество фармакологов. – Москва, 2019. – Ежемес. – </a:t>
            </a:r>
            <a:r>
              <a:rPr lang="en-US" sz="1700" b="1" i="1" dirty="0" smtClean="0">
                <a:ln w="10541" cmpd="sng">
                  <a:solidFill>
                    <a:srgbClr val="483332"/>
                  </a:solidFill>
                  <a:prstDash val="solid"/>
                </a:ln>
                <a:solidFill>
                  <a:srgbClr val="483332"/>
                </a:solidFill>
              </a:rPr>
              <a:t>ISSN 0869-2092</a:t>
            </a:r>
            <a:r>
              <a:rPr lang="ru-RU" sz="1700" b="1" i="1" dirty="0" smtClean="0">
                <a:ln w="10541" cmpd="sng">
                  <a:solidFill>
                    <a:srgbClr val="483332"/>
                  </a:solidFill>
                  <a:prstDash val="solid"/>
                </a:ln>
                <a:solidFill>
                  <a:srgbClr val="483332"/>
                </a:solidFill>
              </a:rPr>
              <a:t>. </a:t>
            </a:r>
            <a:endParaRPr lang="en-US" sz="1700" b="1" i="1" dirty="0" smtClean="0">
              <a:ln w="10541" cmpd="sng">
                <a:solidFill>
                  <a:srgbClr val="483332"/>
                </a:solidFill>
                <a:prstDash val="solid"/>
              </a:ln>
              <a:solidFill>
                <a:srgbClr val="483332"/>
              </a:solidFill>
            </a:endParaRPr>
          </a:p>
          <a:p>
            <a:r>
              <a:rPr lang="ru-RU" sz="1700" b="1" i="1" dirty="0" smtClean="0">
                <a:ln w="10541" cmpd="sng">
                  <a:solidFill>
                    <a:srgbClr val="483332"/>
                  </a:solidFill>
                  <a:prstDash val="solid"/>
                </a:ln>
                <a:solidFill>
                  <a:srgbClr val="483332"/>
                </a:solidFill>
              </a:rPr>
              <a:t>     Клиническая фармакология и терапия</a:t>
            </a:r>
            <a:r>
              <a:rPr lang="en-US" sz="1700" b="1" i="1" dirty="0" smtClean="0">
                <a:ln w="10541" cmpd="sng">
                  <a:solidFill>
                    <a:srgbClr val="483332"/>
                  </a:solidFill>
                  <a:prstDash val="solid"/>
                </a:ln>
                <a:solidFill>
                  <a:srgbClr val="483332"/>
                </a:solidFill>
              </a:rPr>
              <a:t> </a:t>
            </a:r>
            <a:r>
              <a:rPr lang="ru-RU" sz="1700" b="1" i="1" dirty="0" smtClean="0">
                <a:ln w="10541" cmpd="sng">
                  <a:solidFill>
                    <a:srgbClr val="483332"/>
                  </a:solidFill>
                  <a:prstDash val="solid"/>
                </a:ln>
                <a:solidFill>
                  <a:srgbClr val="483332"/>
                </a:solidFill>
              </a:rPr>
              <a:t>: медицинский журнал </a:t>
            </a:r>
            <a:r>
              <a:rPr lang="en-US" sz="1700" b="1" i="1" dirty="0" smtClean="0">
                <a:ln w="10541" cmpd="sng">
                  <a:solidFill>
                    <a:srgbClr val="483332"/>
                  </a:solidFill>
                  <a:prstDash val="solid"/>
                </a:ln>
                <a:solidFill>
                  <a:srgbClr val="483332"/>
                </a:solidFill>
              </a:rPr>
              <a:t>/ </a:t>
            </a:r>
            <a:r>
              <a:rPr lang="ru-RU" sz="1700" b="1" i="1" dirty="0" smtClean="0">
                <a:ln w="10541" cmpd="sng">
                  <a:solidFill>
                    <a:srgbClr val="483332"/>
                  </a:solidFill>
                  <a:prstDash val="solid"/>
                </a:ln>
                <a:solidFill>
                  <a:srgbClr val="483332"/>
                </a:solidFill>
              </a:rPr>
              <a:t>Учредитель ООО «ФАРМАПРЕСС». – Москва, 2019. – Ежекв. – </a:t>
            </a:r>
            <a:r>
              <a:rPr lang="en-US" sz="1700" b="1" i="1" dirty="0" smtClean="0">
                <a:ln w="10541" cmpd="sng">
                  <a:solidFill>
                    <a:srgbClr val="483332"/>
                  </a:solidFill>
                  <a:prstDash val="solid"/>
                </a:ln>
                <a:solidFill>
                  <a:srgbClr val="483332"/>
                </a:solidFill>
              </a:rPr>
              <a:t>ISSN 0869 5490</a:t>
            </a:r>
            <a:r>
              <a:rPr lang="ru-RU" sz="1700" b="1" i="1" dirty="0" smtClean="0">
                <a:ln w="10541" cmpd="sng">
                  <a:solidFill>
                    <a:srgbClr val="483332"/>
                  </a:solidFill>
                  <a:prstDash val="solid"/>
                </a:ln>
                <a:solidFill>
                  <a:srgbClr val="483332"/>
                </a:solidFill>
              </a:rPr>
              <a:t>. </a:t>
            </a:r>
          </a:p>
          <a:p>
            <a:r>
              <a:rPr lang="ru-RU" sz="1700" b="1" i="1" dirty="0" smtClean="0">
                <a:ln w="10541" cmpd="sng">
                  <a:solidFill>
                    <a:srgbClr val="483332"/>
                  </a:solidFill>
                  <a:prstDash val="solid"/>
                </a:ln>
                <a:solidFill>
                  <a:srgbClr val="483332"/>
                </a:solidFill>
              </a:rPr>
              <a:t>     Ремедиум</a:t>
            </a:r>
            <a:r>
              <a:rPr lang="en-US" sz="1700" b="1" i="1" dirty="0" smtClean="0">
                <a:ln w="10541" cmpd="sng">
                  <a:solidFill>
                    <a:srgbClr val="483332"/>
                  </a:solidFill>
                  <a:prstDash val="solid"/>
                </a:ln>
                <a:solidFill>
                  <a:srgbClr val="483332"/>
                </a:solidFill>
              </a:rPr>
              <a:t> </a:t>
            </a:r>
            <a:r>
              <a:rPr lang="ru-RU" sz="1700" b="1" i="1" dirty="0" smtClean="0">
                <a:ln w="10541" cmpd="sng">
                  <a:solidFill>
                    <a:srgbClr val="483332"/>
                  </a:solidFill>
                  <a:prstDash val="solid"/>
                </a:ln>
                <a:solidFill>
                  <a:srgbClr val="483332"/>
                </a:solidFill>
              </a:rPr>
              <a:t>– Журнал о рынке лекарств и медицинской техники </a:t>
            </a:r>
            <a:r>
              <a:rPr lang="en-US" sz="1700" b="1" i="1" dirty="0" smtClean="0">
                <a:ln w="10541" cmpd="sng">
                  <a:solidFill>
                    <a:srgbClr val="483332"/>
                  </a:solidFill>
                  <a:prstDash val="solid"/>
                </a:ln>
                <a:solidFill>
                  <a:srgbClr val="483332"/>
                </a:solidFill>
              </a:rPr>
              <a:t>/</a:t>
            </a:r>
            <a:r>
              <a:rPr lang="ru-RU" sz="1700" b="1" i="1" dirty="0" smtClean="0">
                <a:ln w="10541" cmpd="sng">
                  <a:solidFill>
                    <a:srgbClr val="483332"/>
                  </a:solidFill>
                  <a:prstDash val="solid"/>
                </a:ln>
                <a:solidFill>
                  <a:srgbClr val="483332"/>
                </a:solidFill>
              </a:rPr>
              <a:t> Учредитель ООО «ГРУППА РЕМЕДИУМ». – Москва, 2018. </a:t>
            </a:r>
            <a:r>
              <a:rPr lang="ru-RU" sz="1700" b="1" i="1" dirty="0">
                <a:ln w="10541" cmpd="sng">
                  <a:solidFill>
                    <a:srgbClr val="483332"/>
                  </a:solidFill>
                  <a:prstDash val="solid"/>
                </a:ln>
                <a:solidFill>
                  <a:srgbClr val="483332"/>
                </a:solidFill>
              </a:rPr>
              <a:t>–</a:t>
            </a:r>
            <a:r>
              <a:rPr lang="en-US" sz="1700" b="1" i="1" dirty="0" smtClean="0">
                <a:ln w="10541" cmpd="sng">
                  <a:solidFill>
                    <a:srgbClr val="483332"/>
                  </a:solidFill>
                  <a:prstDash val="solid"/>
                </a:ln>
                <a:solidFill>
                  <a:srgbClr val="483332"/>
                </a:solidFill>
              </a:rPr>
              <a:t> </a:t>
            </a:r>
            <a:r>
              <a:rPr lang="ru-RU" sz="1700" b="1" i="1" dirty="0" smtClean="0">
                <a:ln w="10541" cmpd="sng">
                  <a:solidFill>
                    <a:srgbClr val="483332"/>
                  </a:solidFill>
                  <a:prstDash val="solid"/>
                </a:ln>
                <a:solidFill>
                  <a:srgbClr val="483332"/>
                </a:solidFill>
              </a:rPr>
              <a:t>Ежемес</a:t>
            </a:r>
            <a:r>
              <a:rPr lang="ru-RU" sz="1700" b="1" i="1" dirty="0" smtClean="0">
                <a:ln w="10541" cmpd="sng">
                  <a:solidFill>
                    <a:srgbClr val="483332"/>
                  </a:solidFill>
                  <a:prstDash val="solid"/>
                </a:ln>
                <a:solidFill>
                  <a:srgbClr val="483332"/>
                </a:solidFill>
              </a:rPr>
              <a:t>. – </a:t>
            </a:r>
            <a:r>
              <a:rPr lang="en-US" sz="1700" b="1" i="1" dirty="0" smtClean="0">
                <a:ln w="10541" cmpd="sng">
                  <a:solidFill>
                    <a:srgbClr val="483332"/>
                  </a:solidFill>
                  <a:prstDash val="solid"/>
                </a:ln>
                <a:solidFill>
                  <a:srgbClr val="483332"/>
                </a:solidFill>
              </a:rPr>
              <a:t>ISSN 1561-5936</a:t>
            </a:r>
            <a:r>
              <a:rPr lang="ru-RU" sz="1700" b="1" i="1" dirty="0" smtClean="0">
                <a:ln w="10541" cmpd="sng">
                  <a:solidFill>
                    <a:srgbClr val="483332"/>
                  </a:solidFill>
                  <a:prstDash val="solid"/>
                </a:ln>
                <a:solidFill>
                  <a:srgbClr val="483332"/>
                </a:solidFill>
              </a:rPr>
              <a:t>.</a:t>
            </a:r>
            <a:endParaRPr lang="ru-RU" sz="1700" b="1" i="1" dirty="0">
              <a:ln w="10541" cmpd="sng">
                <a:solidFill>
                  <a:srgbClr val="483332"/>
                </a:solidFill>
                <a:prstDash val="solid"/>
              </a:ln>
              <a:solidFill>
                <a:srgbClr val="48333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348" y="5500702"/>
            <a:ext cx="7858180" cy="923330"/>
          </a:xfrm>
          <a:prstGeom prst="rect">
            <a:avLst/>
          </a:prstGeom>
          <a:noFill/>
          <a:ln w="38100">
            <a:solidFill>
              <a:srgbClr val="9966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n w="10541" cmpd="sng">
                  <a:solidFill>
                    <a:srgbClr val="483332"/>
                  </a:solidFill>
                  <a:prstDash val="solid"/>
                </a:ln>
                <a:solidFill>
                  <a:srgbClr val="483332"/>
                </a:solidFill>
              </a:rPr>
              <a:t>Журналы публикуют проблемные статьи по актуальным направлениям фармакологии, экспериментальные и клинические исследования лекарственных средств, тексты нормативных документов.</a:t>
            </a:r>
            <a:endParaRPr lang="ru-RU" b="1" i="1" dirty="0">
              <a:ln w="10541" cmpd="sng">
                <a:solidFill>
                  <a:srgbClr val="483332"/>
                </a:solidFill>
                <a:prstDash val="solid"/>
              </a:ln>
              <a:solidFill>
                <a:srgbClr val="483332"/>
              </a:solidFill>
            </a:endParaRPr>
          </a:p>
        </p:txBody>
      </p:sp>
      <p:pic>
        <p:nvPicPr>
          <p:cNvPr id="2054" name="Picture 6" descr="C:\Documents and Settings\Пользователь\Мои документы\очки с табл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2479" y="2357430"/>
            <a:ext cx="1332001" cy="1332000"/>
          </a:xfrm>
          <a:prstGeom prst="rect">
            <a:avLst/>
          </a:prstGeom>
          <a:noFill/>
        </p:spPr>
      </p:pic>
      <p:pic>
        <p:nvPicPr>
          <p:cNvPr id="2055" name="Picture 7" descr="C:\Documents and Settings\Пользователь\Мои документы\очки с табл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7429520" y="2428868"/>
            <a:ext cx="1332000" cy="1332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льзователь\Мои документы\текст блок.jpg"/>
          <p:cNvPicPr>
            <a:picLocks noChangeAspect="1" noChangeArrowheads="1"/>
          </p:cNvPicPr>
          <p:nvPr/>
        </p:nvPicPr>
        <p:blipFill>
          <a:blip r:embed="rId2"/>
          <a:srcRect l="2500" t="16250" r="3749" b="874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Documents and Settings\Пользователь\Мои документы\табл с газетой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857232"/>
            <a:ext cx="2247704" cy="2357454"/>
          </a:xfrm>
          <a:prstGeom prst="rect">
            <a:avLst/>
          </a:prstGeom>
          <a:noFill/>
        </p:spPr>
      </p:pic>
      <p:grpSp>
        <p:nvGrpSpPr>
          <p:cNvPr id="9" name="Группа 8"/>
          <p:cNvGrpSpPr/>
          <p:nvPr/>
        </p:nvGrpSpPr>
        <p:grpSpPr>
          <a:xfrm>
            <a:off x="3932689" y="721655"/>
            <a:ext cx="4368050" cy="5421989"/>
            <a:chOff x="3932689" y="654047"/>
            <a:chExt cx="4368050" cy="5421989"/>
          </a:xfrm>
        </p:grpSpPr>
        <p:pic>
          <p:nvPicPr>
            <p:cNvPr id="3075" name="Picture 3" descr="C:\Documents and Settings\Пользователь\Мои документы\мэрип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270164">
              <a:off x="3932689" y="654047"/>
              <a:ext cx="2187969" cy="2909953"/>
            </a:xfrm>
            <a:prstGeom prst="rect">
              <a:avLst/>
            </a:prstGeom>
            <a:noFill/>
          </p:spPr>
        </p:pic>
        <p:pic>
          <p:nvPicPr>
            <p:cNvPr id="3076" name="Picture 4" descr="C:\Documents and Settings\Пользователь\Мои документы\фармвест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270164">
              <a:off x="5114797" y="1836139"/>
              <a:ext cx="2168821" cy="2909953"/>
            </a:xfrm>
            <a:prstGeom prst="rect">
              <a:avLst/>
            </a:prstGeom>
            <a:noFill/>
          </p:spPr>
        </p:pic>
        <p:pic>
          <p:nvPicPr>
            <p:cNvPr id="3077" name="Picture 5" descr="C:\Documents and Settings\Пользователь\Мои документы\кто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1270164">
              <a:off x="6131918" y="3166083"/>
              <a:ext cx="2168821" cy="2909953"/>
            </a:xfrm>
            <a:prstGeom prst="rect">
              <a:avLst/>
            </a:prstGeom>
            <a:noFill/>
          </p:spPr>
        </p:pic>
      </p:grpSp>
      <p:sp>
        <p:nvSpPr>
          <p:cNvPr id="8" name="TextBox 7"/>
          <p:cNvSpPr txBox="1"/>
          <p:nvPr/>
        </p:nvSpPr>
        <p:spPr>
          <a:xfrm>
            <a:off x="500034" y="3429000"/>
            <a:ext cx="400052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b="1" i="1" dirty="0" smtClean="0">
                <a:ln w="10541" cmpd="sng">
                  <a:solidFill>
                    <a:srgbClr val="483332"/>
                  </a:solidFill>
                  <a:prstDash val="solid"/>
                </a:ln>
                <a:solidFill>
                  <a:srgbClr val="483332"/>
                </a:solidFill>
              </a:rPr>
              <a:t>«Фармацевтический вестник» – современная информационно-аналитическая газета, в которой публикуются справочные материалы для специалистов в области фармацевтики, медицины и здравоохранения. Большое внимание уделяется вопросам стандартизации лекарственных средств.</a:t>
            </a:r>
            <a:endParaRPr lang="ru-RU" sz="1900" b="1" i="1" dirty="0">
              <a:ln w="10541" cmpd="sng">
                <a:solidFill>
                  <a:srgbClr val="483332"/>
                </a:solidFill>
                <a:prstDash val="solid"/>
              </a:ln>
              <a:solidFill>
                <a:srgbClr val="483332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льзователь\Мои документы\текст блок.jpg"/>
          <p:cNvPicPr>
            <a:picLocks noChangeAspect="1" noChangeArrowheads="1"/>
          </p:cNvPicPr>
          <p:nvPr/>
        </p:nvPicPr>
        <p:blipFill>
          <a:blip r:embed="rId2"/>
          <a:srcRect l="2500" t="16250" r="3749" b="874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2976" y="500042"/>
            <a:ext cx="7150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cap="all" dirty="0" smtClean="0">
                <a:ln w="9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История создания лекарственных препаратов</a:t>
            </a:r>
            <a:endParaRPr lang="ru-RU" sz="2400" b="1" i="1" cap="all" dirty="0">
              <a:ln w="900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28860" y="928670"/>
            <a:ext cx="62865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n w="10541" cmpd="sng">
                  <a:solidFill>
                    <a:srgbClr val="2E1818"/>
                  </a:solidFill>
                  <a:prstDash val="solid"/>
                </a:ln>
                <a:solidFill>
                  <a:srgbClr val="483332"/>
                </a:solidFill>
              </a:rPr>
              <a:t>     Развитие медицины и лекарствоведения обобщается в письменном виде впервые в Греции, Египте, Китае, Индии.</a:t>
            </a:r>
          </a:p>
          <a:p>
            <a:pPr algn="ctr"/>
            <a:r>
              <a:rPr lang="ru-RU" sz="2000" b="1" i="1" dirty="0" smtClean="0">
                <a:ln w="10541" cmpd="sng">
                  <a:solidFill>
                    <a:srgbClr val="2E1818"/>
                  </a:solidFill>
                  <a:prstDash val="solid"/>
                </a:ln>
                <a:solidFill>
                  <a:srgbClr val="483332"/>
                </a:solidFill>
              </a:rPr>
              <a:t>      Греческий период. Самый крупный представитель этого времени – Гиппократ (460 – 377 г. до н. э.). Он описал более 200 лекарственных растений и способов их употребления и впервые призвал лекарей лечить не болезнь, а больного человека. </a:t>
            </a:r>
          </a:p>
          <a:p>
            <a:pPr algn="ctr"/>
            <a:r>
              <a:rPr lang="ru-RU" sz="2000" b="1" i="1" dirty="0" smtClean="0">
                <a:ln w="10541" cmpd="sng">
                  <a:solidFill>
                    <a:srgbClr val="2E1818"/>
                  </a:solidFill>
                  <a:prstDash val="solid"/>
                </a:ln>
                <a:solidFill>
                  <a:srgbClr val="483332"/>
                </a:solidFill>
              </a:rPr>
              <a:t>       Римский период. Образование Римской империи знаменует собой начало римского периода. Клавдий Гален (129 – 201 г.) является основателем «аптекарской науки» - фармакологии. Он широко применял различные вытяжки из лекарственных растений, настаивая их на воде, спирте, уксусе. В современной медицине настойки и экстракты называют «галеновыми препаратами».Гален впервые ввел правила выписывания рецепта на лекарственные препараты.</a:t>
            </a:r>
          </a:p>
        </p:txBody>
      </p:sp>
      <p:pic>
        <p:nvPicPr>
          <p:cNvPr id="2" name="Picture 2" descr="C:\Documents and Settings\Пользователь\Мои документы\история фарм2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</a:blip>
          <a:srcRect l="24219" t="64584" r="50781" b="4166"/>
          <a:stretch>
            <a:fillRect/>
          </a:stretch>
        </p:blipFill>
        <p:spPr bwMode="auto">
          <a:xfrm>
            <a:off x="428596" y="1071546"/>
            <a:ext cx="2380800" cy="2232000"/>
          </a:xfrm>
          <a:prstGeom prst="rect">
            <a:avLst/>
          </a:prstGeom>
          <a:noFill/>
        </p:spPr>
      </p:pic>
      <p:pic>
        <p:nvPicPr>
          <p:cNvPr id="1028" name="Picture 4" descr="C:\Documents and Settings\Пользователь\Мои документы\история3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</a:blip>
          <a:srcRect l="51264" t="25976" r="26933" b="37637"/>
          <a:stretch>
            <a:fillRect/>
          </a:stretch>
        </p:blipFill>
        <p:spPr bwMode="auto">
          <a:xfrm>
            <a:off x="571472" y="3911082"/>
            <a:ext cx="1843200" cy="2304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льзователь\Мои документы\текст блок.jpg"/>
          <p:cNvPicPr>
            <a:picLocks noChangeAspect="1" noChangeArrowheads="1"/>
          </p:cNvPicPr>
          <p:nvPr/>
        </p:nvPicPr>
        <p:blipFill>
          <a:blip r:embed="rId2"/>
          <a:srcRect l="2500" t="16250" r="3749" b="874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57290" y="571480"/>
            <a:ext cx="750099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Что век грядущий нам готовит</a:t>
            </a:r>
            <a:r>
              <a:rPr lang="en-US" sz="32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?</a:t>
            </a:r>
          </a:p>
          <a:p>
            <a:pPr algn="ctr"/>
            <a:r>
              <a:rPr lang="ru-RU" sz="2400" b="1" i="1" dirty="0" smtClean="0">
                <a:ln w="10541" cmpd="sng">
                  <a:solidFill>
                    <a:srgbClr val="483332"/>
                  </a:solidFill>
                  <a:prstDash val="solid"/>
                </a:ln>
                <a:solidFill>
                  <a:srgbClr val="483332"/>
                </a:solidFill>
              </a:rPr>
              <a:t>Фармакология – бурно развивающаяся наука, перед которой стоит много задач. Еще не найдены безотказные и универсальные препараты от заболеваний сердечно-сосудистой системы, нет лекарства от СПИДа, рака, сахарного диабета, старости и многих других болезней, но есть наиболее перспективные направления в развитии фармакологической науки: развитие медицинской генетики, развитие фармакологии малых, средних и больших доз, развитие фармакологии биорегуляторов, развитие фундаментальных направлений в фармакологии, которые дают ученым возможность считать, что </a:t>
            </a:r>
            <a:r>
              <a:rPr lang="en-US" sz="2400" b="1" i="1" dirty="0" smtClean="0">
                <a:ln w="10541" cmpd="sng">
                  <a:solidFill>
                    <a:srgbClr val="483332"/>
                  </a:solidFill>
                  <a:prstDash val="solid"/>
                </a:ln>
                <a:solidFill>
                  <a:srgbClr val="483332"/>
                </a:solidFill>
              </a:rPr>
              <a:t>XXI</a:t>
            </a:r>
            <a:r>
              <a:rPr lang="ru-RU" sz="2400" b="1" i="1" dirty="0" smtClean="0">
                <a:ln w="10541" cmpd="sng">
                  <a:solidFill>
                    <a:srgbClr val="483332"/>
                  </a:solidFill>
                  <a:prstDash val="solid"/>
                </a:ln>
                <a:solidFill>
                  <a:srgbClr val="483332"/>
                </a:solidFill>
              </a:rPr>
              <a:t> век принесет много открытий.</a:t>
            </a:r>
            <a:endParaRPr lang="en-US" sz="2400" b="1" i="1" dirty="0" smtClean="0">
              <a:ln w="10541" cmpd="sng">
                <a:solidFill>
                  <a:srgbClr val="483332"/>
                </a:solidFill>
                <a:prstDash val="solid"/>
              </a:ln>
              <a:solidFill>
                <a:srgbClr val="483332"/>
              </a:solidFill>
            </a:endParaRPr>
          </a:p>
        </p:txBody>
      </p:sp>
      <p:pic>
        <p:nvPicPr>
          <p:cNvPr id="4098" name="Picture 2" descr="C:\Documents and Settings\Пользователь\Мои документы\биотех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286644" y="5429264"/>
            <a:ext cx="1476000" cy="982588"/>
          </a:xfrm>
          <a:prstGeom prst="rect">
            <a:avLst/>
          </a:prstGeom>
          <a:noFill/>
        </p:spPr>
      </p:pic>
      <p:pic>
        <p:nvPicPr>
          <p:cNvPr id="4100" name="Picture 4" descr="C:\Documents and Settings\Пользователь\Мои документы\столб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06" y="571480"/>
            <a:ext cx="1928826" cy="55007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льзователь\Мои документы\текст блок.jpg"/>
          <p:cNvPicPr>
            <a:picLocks noChangeAspect="1" noChangeArrowheads="1"/>
          </p:cNvPicPr>
          <p:nvPr/>
        </p:nvPicPr>
        <p:blipFill>
          <a:blip r:embed="rId2"/>
          <a:srcRect l="2500" t="16250" r="3749" b="874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57225" y="857232"/>
            <a:ext cx="764386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cap="all" dirty="0" smtClean="0">
                <a:ln w="9000" cmpd="sng">
                  <a:solidFill>
                    <a:srgbClr val="2E1818"/>
                  </a:solidFill>
                  <a:prstDash val="solid"/>
                </a:ln>
                <a:solidFill>
                  <a:srgbClr val="2E1818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«Главная цель профессиональной деятельности фармацевта – всегда помнить об обязанности сохранять человеческую жизнь»</a:t>
            </a:r>
          </a:p>
          <a:p>
            <a:pPr algn="ctr"/>
            <a:endParaRPr lang="ru-RU" sz="3600" b="1" i="1" dirty="0" smtClean="0">
              <a:ln w="10541" cmpd="sng">
                <a:solidFill>
                  <a:srgbClr val="2E1818"/>
                </a:solidFill>
                <a:prstDash val="solid"/>
              </a:ln>
              <a:solidFill>
                <a:srgbClr val="2E1818"/>
              </a:solidFill>
            </a:endParaRPr>
          </a:p>
          <a:p>
            <a:pPr algn="ctr"/>
            <a:r>
              <a:rPr lang="ru-RU" sz="3600" b="1" i="1" dirty="0" smtClean="0">
                <a:ln w="10541" cmpd="sng">
                  <a:solidFill>
                    <a:srgbClr val="2E1818"/>
                  </a:solidFill>
                  <a:prstDash val="solid"/>
                </a:ln>
                <a:solidFill>
                  <a:srgbClr val="2E1818"/>
                </a:solidFill>
              </a:rPr>
              <a:t>         Эпический кодекс Российского </a:t>
            </a:r>
          </a:p>
          <a:p>
            <a:pPr algn="ctr"/>
            <a:r>
              <a:rPr lang="ru-RU" sz="3600" b="1" i="1" dirty="0" smtClean="0">
                <a:ln w="10541" cmpd="sng">
                  <a:solidFill>
                    <a:srgbClr val="2E1818"/>
                  </a:solidFill>
                  <a:prstDash val="solid"/>
                </a:ln>
                <a:solidFill>
                  <a:srgbClr val="2E1818"/>
                </a:solidFill>
              </a:rPr>
              <a:t>      фармацевта                   </a:t>
            </a:r>
            <a:endParaRPr lang="ru-RU" sz="3600" b="1" i="1" dirty="0">
              <a:ln w="10541" cmpd="sng">
                <a:solidFill>
                  <a:srgbClr val="2E1818"/>
                </a:solidFill>
                <a:prstDash val="solid"/>
              </a:ln>
              <a:solidFill>
                <a:srgbClr val="2E1818"/>
              </a:solidFill>
            </a:endParaRPr>
          </a:p>
        </p:txBody>
      </p:sp>
      <p:pic>
        <p:nvPicPr>
          <p:cNvPr id="2052" name="Picture 4" descr="C:\Documents and Settings\Пользователь\Мои документы\не болей1.jp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4357694"/>
            <a:ext cx="1980000" cy="1980000"/>
          </a:xfrm>
          <a:prstGeom prst="rect">
            <a:avLst/>
          </a:prstGeom>
          <a:noFill/>
        </p:spPr>
      </p:pic>
      <p:pic>
        <p:nvPicPr>
          <p:cNvPr id="2054" name="Picture 6" descr="C:\Documents and Settings\Пользователь\Мои документы\таб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5140" y="357166"/>
            <a:ext cx="2133600" cy="1384300"/>
          </a:xfrm>
          <a:prstGeom prst="rect">
            <a:avLst/>
          </a:prstGeom>
          <a:noFill/>
        </p:spPr>
      </p:pic>
      <p:pic>
        <p:nvPicPr>
          <p:cNvPr id="6" name="Picture 6" descr="C:\Documents and Settings\Пользователь\Мои документы\таб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28596" y="428604"/>
            <a:ext cx="2133600" cy="13843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льзователь\Мои документы\текст блок.jpg"/>
          <p:cNvPicPr>
            <a:picLocks noChangeAspect="1" noChangeArrowheads="1"/>
          </p:cNvPicPr>
          <p:nvPr/>
        </p:nvPicPr>
        <p:blipFill>
          <a:blip r:embed="rId2"/>
          <a:srcRect l="2500" t="16250" r="3749" b="874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Documents and Settings\Пользователь\Мои документы\сомое лучшее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A"/>
              </a:clrFrom>
              <a:clrTo>
                <a:srgbClr val="FFFEFA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00033" y="642918"/>
            <a:ext cx="8143933" cy="5572164"/>
          </a:xfrm>
          <a:prstGeom prst="rect">
            <a:avLst/>
          </a:prstGeom>
          <a:noFill/>
        </p:spPr>
      </p:pic>
      <p:pic>
        <p:nvPicPr>
          <p:cNvPr id="3077" name="Picture 5" descr="C:\Documents and Settings\Пользователь\Мои документы\сервтаб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000892" y="883116"/>
            <a:ext cx="1491263" cy="1260000"/>
          </a:xfrm>
          <a:prstGeom prst="rect">
            <a:avLst/>
          </a:prstGeom>
          <a:noFill/>
        </p:spPr>
      </p:pic>
      <p:pic>
        <p:nvPicPr>
          <p:cNvPr id="7" name="Picture 5" descr="C:\Documents and Settings\Пользователь\Мои документы\сервтаб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857232"/>
            <a:ext cx="1491263" cy="126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льзователь\Мои документы\текст блок.jpg"/>
          <p:cNvPicPr>
            <a:picLocks noChangeAspect="1" noChangeArrowheads="1"/>
          </p:cNvPicPr>
          <p:nvPr/>
        </p:nvPicPr>
        <p:blipFill>
          <a:blip r:embed="rId2"/>
          <a:srcRect l="2500" t="16250" r="3749" b="874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Documents and Settings\Пользователь\Мои документы\классич рамк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857232"/>
            <a:ext cx="7905566" cy="521497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143504" y="1059404"/>
            <a:ext cx="2571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n w="10541" cmpd="sng">
                  <a:solidFill>
                    <a:srgbClr val="483332"/>
                  </a:solidFill>
                  <a:prstDash val="solid"/>
                </a:ln>
                <a:solidFill>
                  <a:srgbClr val="483332"/>
                </a:solidFill>
              </a:rPr>
              <a:t>Благодарим                          за  внимание</a:t>
            </a:r>
            <a:endParaRPr lang="ru-RU" sz="3200" b="1" i="1" dirty="0">
              <a:ln w="10541" cmpd="sng">
                <a:solidFill>
                  <a:srgbClr val="483332"/>
                </a:solidFill>
                <a:prstDash val="solid"/>
              </a:ln>
              <a:solidFill>
                <a:srgbClr val="483332"/>
              </a:solidFill>
            </a:endParaRPr>
          </a:p>
        </p:txBody>
      </p:sp>
      <p:pic>
        <p:nvPicPr>
          <p:cNvPr id="2" name="Picture 2" descr="C:\Documents and Settings\Пользователь\Мои документы\лицо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685652" y="2342818"/>
            <a:ext cx="3744000" cy="215775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571999" y="4782933"/>
            <a:ext cx="3714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n w="10541" cmpd="sng">
                  <a:solidFill>
                    <a:srgbClr val="2E1818"/>
                  </a:solidFill>
                  <a:prstDash val="solid"/>
                </a:ln>
                <a:solidFill>
                  <a:srgbClr val="2E1818"/>
                </a:solidFill>
              </a:rPr>
              <a:t>Выставка подготовлена вед. библиотекарем Яковенко О.А.</a:t>
            </a:r>
            <a:endParaRPr lang="ru-RU" b="1" i="1" dirty="0">
              <a:ln w="10541" cmpd="sng">
                <a:solidFill>
                  <a:srgbClr val="2E1818"/>
                </a:solidFill>
                <a:prstDash val="solid"/>
              </a:ln>
              <a:solidFill>
                <a:srgbClr val="2E1818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14480" y="1852562"/>
            <a:ext cx="22860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n w="10541" cmpd="sng">
                  <a:solidFill>
                    <a:srgbClr val="483332"/>
                  </a:solidFill>
                  <a:prstDash val="solid"/>
                </a:ln>
                <a:solidFill>
                  <a:srgbClr val="2E1818"/>
                </a:solidFill>
              </a:rPr>
              <a:t>Использованная литература находится в Отделе научной литературы  (каб.№22) и в Научном читальном зале  (каб.№4)</a:t>
            </a:r>
            <a:endParaRPr lang="ru-RU" sz="2000" b="1" i="1" dirty="0">
              <a:ln w="10541" cmpd="sng">
                <a:solidFill>
                  <a:srgbClr val="483332"/>
                </a:solidFill>
                <a:prstDash val="solid"/>
              </a:ln>
              <a:solidFill>
                <a:srgbClr val="2E1818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льзователь\Мои документы\текст блок.jpg"/>
          <p:cNvPicPr>
            <a:picLocks noChangeAspect="1" noChangeArrowheads="1"/>
          </p:cNvPicPr>
          <p:nvPr/>
        </p:nvPicPr>
        <p:blipFill>
          <a:blip r:embed="rId2"/>
          <a:srcRect l="2500" t="16250" r="3749" b="874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Documents and Settings\Пользователь\Мои документы\возрождение.jpg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 l="5208" t="8334" r="58333" b="24999"/>
          <a:stretch>
            <a:fillRect/>
          </a:stretch>
        </p:blipFill>
        <p:spPr bwMode="auto">
          <a:xfrm>
            <a:off x="6858016" y="3643314"/>
            <a:ext cx="1758750" cy="2412000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2051" name="Picture 3" descr="C:\Documents and Settings\Пользователь\Мои документы\ибн.jpg"/>
          <p:cNvPicPr>
            <a:picLocks noChangeAspect="1" noChangeArrowheads="1"/>
          </p:cNvPicPr>
          <p:nvPr/>
        </p:nvPicPr>
        <p:blipFill>
          <a:blip r:embed="rId4"/>
          <a:srcRect l="3580" t="22292" r="61251" b="7916"/>
          <a:stretch>
            <a:fillRect/>
          </a:stretch>
        </p:blipFill>
        <p:spPr bwMode="auto">
          <a:xfrm>
            <a:off x="6929454" y="714356"/>
            <a:ext cx="1714512" cy="2412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48" y="857232"/>
            <a:ext cx="59293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n w="10541" cmpd="sng">
                  <a:solidFill>
                    <a:srgbClr val="483332"/>
                  </a:solidFill>
                  <a:prstDash val="solid"/>
                </a:ln>
                <a:solidFill>
                  <a:srgbClr val="483332"/>
                </a:solidFill>
              </a:rPr>
              <a:t>     Среднеазиатский медик эпохи Средневековья Авиценна (980 - </a:t>
            </a:r>
            <a:r>
              <a:rPr lang="ru-RU" sz="2000" b="1" i="1" dirty="0" smtClean="0">
                <a:ln w="10541" cmpd="sng">
                  <a:solidFill>
                    <a:srgbClr val="483332"/>
                  </a:solidFill>
                  <a:prstDash val="solid"/>
                </a:ln>
                <a:solidFill>
                  <a:srgbClr val="483332"/>
                </a:solidFill>
              </a:rPr>
              <a:t>1037 </a:t>
            </a:r>
            <a:r>
              <a:rPr lang="ru-RU" sz="2000" b="1" i="1" dirty="0" smtClean="0">
                <a:ln w="10541" cmpd="sng">
                  <a:solidFill>
                    <a:srgbClr val="483332"/>
                  </a:solidFill>
                  <a:prstDash val="solid"/>
                </a:ln>
                <a:solidFill>
                  <a:srgbClr val="483332"/>
                </a:solidFill>
              </a:rPr>
              <a:t>г.) описал большое количество лекарственных препаратов растительного и минерального происхождения и способы их приготовления. Его главный труд – «Канон врачебной науки» в течение 5 веков считался важнейшим учебным руководством.</a:t>
            </a:r>
            <a:endParaRPr lang="ru-RU" sz="2000" b="1" i="1" dirty="0">
              <a:ln w="10541" cmpd="sng">
                <a:solidFill>
                  <a:srgbClr val="483332"/>
                </a:solidFill>
                <a:prstDash val="solid"/>
              </a:ln>
              <a:solidFill>
                <a:srgbClr val="48333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786" y="3357562"/>
            <a:ext cx="58579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n w="10541" cmpd="sng">
                  <a:solidFill>
                    <a:srgbClr val="483332"/>
                  </a:solidFill>
                  <a:prstDash val="solid"/>
                </a:ln>
                <a:solidFill>
                  <a:srgbClr val="483332"/>
                </a:solidFill>
              </a:rPr>
              <a:t>     В эпоху Возрождения прогрессивное значение для развития лекарственной терапии имела врачебная химия. Одним из представителей ее был Парацельс (1493 – 1541). Он предложил использовать для лечения соединения ртути, железа, сурьмы, серы, мышьяка и широко применял химию для составления новых лекарств. Как основоположник химико-виталистического направления в лекарствоведении Парацельс полагал, что все лекарства обладают особой силой, данной Богом.</a:t>
            </a:r>
            <a:endParaRPr lang="ru-RU" b="1" i="1" dirty="0">
              <a:ln w="10541" cmpd="sng">
                <a:solidFill>
                  <a:srgbClr val="483332"/>
                </a:solidFill>
                <a:prstDash val="solid"/>
              </a:ln>
              <a:solidFill>
                <a:srgbClr val="483332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льзователь\Мои документы\текст блок.jpg"/>
          <p:cNvPicPr>
            <a:picLocks noChangeAspect="1" noChangeArrowheads="1"/>
          </p:cNvPicPr>
          <p:nvPr/>
        </p:nvPicPr>
        <p:blipFill>
          <a:blip r:embed="rId2"/>
          <a:srcRect l="2500" t="16250" r="3749" b="874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Documents and Settings\Пользователь\Мои документы\история фарм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24270" t="58565" r="52292" b="1852"/>
          <a:stretch>
            <a:fillRect/>
          </a:stretch>
        </p:blipFill>
        <p:spPr bwMode="auto">
          <a:xfrm>
            <a:off x="938681" y="3875082"/>
            <a:ext cx="1847369" cy="23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C:\Documents and Settings\Пользователь\Мои документы\история фарм.jpg"/>
          <p:cNvPicPr>
            <a:picLocks noChangeAspect="1" noChangeArrowheads="1"/>
          </p:cNvPicPr>
          <p:nvPr/>
        </p:nvPicPr>
        <p:blipFill>
          <a:blip r:embed="rId3"/>
          <a:srcRect l="57083" t="64560" r="8542" b="3148"/>
          <a:stretch>
            <a:fillRect/>
          </a:stretch>
        </p:blipFill>
        <p:spPr bwMode="auto">
          <a:xfrm rot="535280">
            <a:off x="5633742" y="841215"/>
            <a:ext cx="3143272" cy="221457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6" name="TextBox 5"/>
          <p:cNvSpPr txBox="1"/>
          <p:nvPr/>
        </p:nvSpPr>
        <p:spPr>
          <a:xfrm>
            <a:off x="357158" y="714356"/>
            <a:ext cx="542928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n w="10541" cmpd="sng">
                  <a:solidFill>
                    <a:srgbClr val="483332"/>
                  </a:solidFill>
                  <a:prstDash val="solid"/>
                </a:ln>
                <a:solidFill>
                  <a:srgbClr val="483332"/>
                </a:solidFill>
              </a:rPr>
              <a:t>     Неоценимый вклад в развитие отечественной фармакологии внес Иван Петрович Павлов. Он работал около 16 лет в области экспериментальной фармакологии </a:t>
            </a:r>
          </a:p>
          <a:p>
            <a:pPr algn="ctr"/>
            <a:r>
              <a:rPr lang="ru-RU" sz="2000" b="1" i="1" dirty="0" smtClean="0">
                <a:ln w="10541" cmpd="sng">
                  <a:solidFill>
                    <a:srgbClr val="483332"/>
                  </a:solidFill>
                  <a:prstDash val="solid"/>
                </a:ln>
                <a:solidFill>
                  <a:srgbClr val="483332"/>
                </a:solidFill>
              </a:rPr>
              <a:t>(клиника Боткина и Петербургская медико – хирургическая академия). Под его руководством были исследованы сердечные гликозиды, жаропонижающие средства, изучено влияние бромидов и кофеина на ЦНС, воздействие  кислот, </a:t>
            </a:r>
            <a:endParaRPr lang="ru-RU" sz="2000" b="1" i="1" dirty="0">
              <a:ln w="10541" cmpd="sng">
                <a:solidFill>
                  <a:srgbClr val="483332"/>
                </a:solidFill>
                <a:prstDash val="solid"/>
              </a:ln>
              <a:solidFill>
                <a:srgbClr val="48333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00364" y="3714752"/>
            <a:ext cx="55721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n w="10541" cmpd="sng">
                  <a:solidFill>
                    <a:srgbClr val="483332"/>
                  </a:solidFill>
                  <a:prstDash val="solid"/>
                </a:ln>
                <a:solidFill>
                  <a:srgbClr val="483332"/>
                </a:solidFill>
              </a:rPr>
              <a:t>щелочей, спирта этилового и горечей на пищеварение. Всего им и под его руководством было выполнено более 80 работ в области экспериментальной фармакологии. Дальнейшее развитие идей Павлова продолжили его ученики Н.Н. Аничков, В.В. Савич, Д.Л. Каменский, Н.А. Сошественский и ряд других.</a:t>
            </a:r>
            <a:endParaRPr lang="ru-RU" sz="2000" b="1" i="1" dirty="0">
              <a:ln w="10541" cmpd="sng">
                <a:solidFill>
                  <a:srgbClr val="483332"/>
                </a:solidFill>
                <a:prstDash val="solid"/>
              </a:ln>
              <a:solidFill>
                <a:srgbClr val="483332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льзователь\Мои документы\текст блок.jpg"/>
          <p:cNvPicPr>
            <a:picLocks noChangeAspect="1" noChangeArrowheads="1"/>
          </p:cNvPicPr>
          <p:nvPr/>
        </p:nvPicPr>
        <p:blipFill>
          <a:blip r:embed="rId2"/>
          <a:srcRect l="2500" t="16250" r="3749" b="874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86" name="AutoShape 2" descr="http://xn----ltbbcbdb3bljbj9knb.xn--p1ai/wp-content/uploads/2015/07/farmakologiy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8" name="AutoShape 4" descr="http://xn----ltbbcbdb3bljbj9knb.xn--p1ai/wp-content/uploads/2015/07/farmakologiy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0" name="AutoShape 6" descr="http://xn----ltbbcbdb3bljbj9knb.xn--p1ai/wp-content/uploads/2015/07/farmakologiy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3"/>
          <a:srcRect l="20404" t="27344" r="47610" b="32617"/>
          <a:stretch>
            <a:fillRect/>
          </a:stretch>
        </p:blipFill>
        <p:spPr bwMode="auto">
          <a:xfrm>
            <a:off x="428597" y="642918"/>
            <a:ext cx="2434058" cy="2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10" name="TextBox 9"/>
          <p:cNvSpPr txBox="1"/>
          <p:nvPr/>
        </p:nvSpPr>
        <p:spPr>
          <a:xfrm>
            <a:off x="2786050" y="610727"/>
            <a:ext cx="60007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n w="10541" cmpd="sng">
                  <a:solidFill>
                    <a:srgbClr val="483332"/>
                  </a:solidFill>
                  <a:prstDash val="solid"/>
                </a:ln>
                <a:solidFill>
                  <a:srgbClr val="483332"/>
                </a:solidFill>
              </a:rPr>
              <a:t>В ХХ веке фармакология сформировалась как раздел науки с точностью определяющий регуляцию деятельности организма при помощи лекарств. В этот период были синтезированы более 6 тысяч оригинальных препаратов, что составляет 80% от всего используемого арсенала лекарственных средств.</a:t>
            </a:r>
            <a:r>
              <a:rPr lang="en-US" sz="2000" b="1" i="1" dirty="0" smtClean="0">
                <a:ln w="10541" cmpd="sng">
                  <a:solidFill>
                    <a:srgbClr val="483332"/>
                  </a:solidFill>
                  <a:prstDash val="solid"/>
                </a:ln>
                <a:solidFill>
                  <a:srgbClr val="483332"/>
                </a:solidFill>
              </a:rPr>
              <a:t> </a:t>
            </a:r>
            <a:endParaRPr lang="ru-RU" sz="2000" b="1" i="1" dirty="0">
              <a:ln w="10541" cmpd="sng">
                <a:solidFill>
                  <a:srgbClr val="483332"/>
                </a:solidFill>
                <a:prstDash val="solid"/>
              </a:ln>
              <a:solidFill>
                <a:srgbClr val="48333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34" y="2786058"/>
            <a:ext cx="835824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n w="10541" cmpd="sng">
                  <a:solidFill>
                    <a:srgbClr val="483332"/>
                  </a:solidFill>
                  <a:prstDash val="solid"/>
                </a:ln>
                <a:solidFill>
                  <a:srgbClr val="483332"/>
                </a:solidFill>
              </a:rPr>
              <a:t>Современные достижения фармакологии сделали возможным успешное лечение психозов с применением нейролептиков, больные с эндокринными  заболеваниями получили шанс на нормальное существование после выделения синтезированных гормональных препаратов. Огромный рывок получило направление трансплантации после создания имуннодепрессивных средств, а открытие антибиотиков создало условия для эффективного лечения бактериальных инфекций. Сегодня наука о создании, применении и действии лекарственных препаратов обязательна для изучения студентами всех медицинских вузов. Считается, что одной из основ успешного лечения  пациента является фармакология.</a:t>
            </a:r>
            <a:endParaRPr lang="ru-RU" sz="2000" b="1" i="1" dirty="0">
              <a:ln w="10541" cmpd="sng">
                <a:solidFill>
                  <a:srgbClr val="483332"/>
                </a:solidFill>
                <a:prstDash val="solid"/>
              </a:ln>
              <a:solidFill>
                <a:srgbClr val="483332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льзователь\Мои документы\текст блок.jpg"/>
          <p:cNvPicPr>
            <a:picLocks noChangeAspect="1" noChangeArrowheads="1"/>
          </p:cNvPicPr>
          <p:nvPr/>
        </p:nvPicPr>
        <p:blipFill>
          <a:blip r:embed="rId2"/>
          <a:srcRect l="2500" t="16250" r="3749" b="874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1" name="Picture 1" descr="C:\Documents and Settings\Пользователь\Мои документы\основы.jpg"/>
          <p:cNvPicPr>
            <a:picLocks noChangeAspect="1" noChangeArrowheads="1"/>
          </p:cNvPicPr>
          <p:nvPr/>
        </p:nvPicPr>
        <p:blipFill>
          <a:blip r:embed="rId3"/>
          <a:srcRect l="14055" r="13445"/>
          <a:stretch>
            <a:fillRect/>
          </a:stretch>
        </p:blipFill>
        <p:spPr bwMode="auto">
          <a:xfrm>
            <a:off x="714348" y="1857364"/>
            <a:ext cx="2505629" cy="345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362" name="Picture 2" descr="C:\Documents and Settings\Пользователь\Мои документы\табл с вопросом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570" y="571480"/>
            <a:ext cx="1766834" cy="1476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2910" y="428604"/>
            <a:ext cx="62151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n w="10541" cmpd="sng">
                  <a:solidFill>
                    <a:srgbClr val="483332"/>
                  </a:solidFill>
                  <a:prstDash val="solid"/>
                </a:ln>
                <a:solidFill>
                  <a:srgbClr val="483332"/>
                </a:solidFill>
              </a:rPr>
              <a:t>615 Х 21 </a:t>
            </a:r>
          </a:p>
          <a:p>
            <a:r>
              <a:rPr lang="ru-RU" sz="2000" b="1" i="1" dirty="0" smtClean="0">
                <a:ln w="10541" cmpd="sng">
                  <a:solidFill>
                    <a:srgbClr val="483332"/>
                  </a:solidFill>
                  <a:prstDash val="solid"/>
                </a:ln>
                <a:solidFill>
                  <a:srgbClr val="483332"/>
                </a:solidFill>
              </a:rPr>
              <a:t>   Харкевич, Д. А. Основы фармакологии : учебник </a:t>
            </a:r>
            <a:r>
              <a:rPr lang="en-US" sz="2000" b="1" i="1" dirty="0" smtClean="0">
                <a:ln w="10541" cmpd="sng">
                  <a:solidFill>
                    <a:srgbClr val="483332"/>
                  </a:solidFill>
                  <a:prstDash val="solid"/>
                </a:ln>
                <a:solidFill>
                  <a:srgbClr val="483332"/>
                </a:solidFill>
              </a:rPr>
              <a:t>/</a:t>
            </a:r>
            <a:r>
              <a:rPr lang="ru-RU" sz="2000" b="1" i="1" dirty="0" smtClean="0">
                <a:ln w="10541" cmpd="sng">
                  <a:solidFill>
                    <a:srgbClr val="483332"/>
                  </a:solidFill>
                  <a:prstDash val="solid"/>
                </a:ln>
                <a:solidFill>
                  <a:srgbClr val="483332"/>
                </a:solidFill>
              </a:rPr>
              <a:t> Д. А. Харкевич. – Москва : ГЭОТАР-Медиа, 2008. – 720 с.</a:t>
            </a:r>
            <a:r>
              <a:rPr lang="en-US" sz="2000" b="1" i="1" dirty="0" smtClean="0">
                <a:ln w="10541" cmpd="sng">
                  <a:solidFill>
                    <a:srgbClr val="483332"/>
                  </a:solidFill>
                  <a:prstDash val="solid"/>
                </a:ln>
                <a:solidFill>
                  <a:srgbClr val="483332"/>
                </a:solidFill>
              </a:rPr>
              <a:t> - ISBN 978-5-9704-0896-4</a:t>
            </a:r>
            <a:r>
              <a:rPr lang="ru-RU" sz="2000" b="1" i="1" dirty="0" smtClean="0">
                <a:ln w="10541" cmpd="sng">
                  <a:solidFill>
                    <a:srgbClr val="483332"/>
                  </a:solidFill>
                  <a:prstDash val="solid"/>
                </a:ln>
                <a:solidFill>
                  <a:srgbClr val="483332"/>
                </a:solidFill>
              </a:rPr>
              <a:t>.</a:t>
            </a:r>
            <a:endParaRPr lang="ru-RU" sz="2000" b="1" i="1" dirty="0">
              <a:ln w="10541" cmpd="sng">
                <a:solidFill>
                  <a:srgbClr val="483332"/>
                </a:solidFill>
                <a:prstDash val="solid"/>
              </a:ln>
              <a:solidFill>
                <a:srgbClr val="48333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0430" y="2285992"/>
            <a:ext cx="5143537" cy="2862322"/>
          </a:xfrm>
          <a:prstGeom prst="rect">
            <a:avLst/>
          </a:prstGeom>
          <a:noFill/>
          <a:ln w="38100">
            <a:solidFill>
              <a:srgbClr val="9966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n w="10541" cmpd="sng">
                  <a:solidFill>
                    <a:srgbClr val="483332"/>
                  </a:solidFill>
                  <a:prstDash val="solid"/>
                </a:ln>
                <a:solidFill>
                  <a:srgbClr val="483332"/>
                </a:solidFill>
              </a:rPr>
              <a:t>Данное издание содержит полный курс фармакологии и общей рецептуры для студентов  медицинских вузов и соответствует утвержденной Программе по фармакологии. В учебнике представлены современные данные о фармакологии основных групп лекарственных средств и их практическом применении. </a:t>
            </a:r>
            <a:endParaRPr lang="ru-RU" sz="2000" b="1" i="1" dirty="0">
              <a:ln w="10541" cmpd="sng">
                <a:solidFill>
                  <a:srgbClr val="483332"/>
                </a:solidFill>
                <a:prstDash val="solid"/>
              </a:ln>
              <a:solidFill>
                <a:srgbClr val="483332"/>
              </a:solidFill>
            </a:endParaRPr>
          </a:p>
        </p:txBody>
      </p:sp>
      <p:pic>
        <p:nvPicPr>
          <p:cNvPr id="2" name="Picture 2" descr="C:\Documents and Settings\Пользователь\Мои документы\рожа с вопросом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00958" y="5357826"/>
            <a:ext cx="952500" cy="9525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14348" y="5429264"/>
            <a:ext cx="67151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483332"/>
                </a:solidFill>
              </a:rPr>
              <a:t>«Все есть яд и все есть лекарство. И только доза  делает лекарство ядом и яд лекарством» </a:t>
            </a:r>
          </a:p>
          <a:p>
            <a:pPr algn="ctr"/>
            <a:r>
              <a:rPr lang="ru-RU" sz="2000" b="1" i="1" dirty="0" smtClean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483332"/>
                </a:solidFill>
              </a:rPr>
              <a:t>                                                            Парацельс</a:t>
            </a:r>
            <a:endParaRPr lang="ru-RU" sz="2000" b="1" i="1" dirty="0">
              <a:ln w="10541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rgbClr val="483332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льзователь\Мои документы\текст блок.jpg"/>
          <p:cNvPicPr>
            <a:picLocks noChangeAspect="1" noChangeArrowheads="1"/>
          </p:cNvPicPr>
          <p:nvPr/>
        </p:nvPicPr>
        <p:blipFill>
          <a:blip r:embed="rId2"/>
          <a:srcRect l="2500" t="16250" r="3749" b="874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337" name="Picture 1" descr="C:\Documents and Settings\Пользователь\Мои документы\лекци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6228" y="2428868"/>
            <a:ext cx="2475574" cy="360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500034" y="500042"/>
            <a:ext cx="621510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n w="10541" cmpd="sng">
                  <a:solidFill>
                    <a:srgbClr val="483332"/>
                  </a:solidFill>
                  <a:prstDash val="solid"/>
                </a:ln>
                <a:solidFill>
                  <a:srgbClr val="483332"/>
                </a:solidFill>
              </a:rPr>
              <a:t>615 В 29 </a:t>
            </a:r>
          </a:p>
          <a:p>
            <a:r>
              <a:rPr lang="ru-RU" sz="2000" b="1" i="1" dirty="0" smtClean="0">
                <a:ln w="10541" cmpd="sng">
                  <a:solidFill>
                    <a:srgbClr val="483332"/>
                  </a:solidFill>
                  <a:prstDash val="solid"/>
                </a:ln>
                <a:solidFill>
                  <a:srgbClr val="483332"/>
                </a:solidFill>
              </a:rPr>
              <a:t>   Венгеровский, А. И. Лекции по фармакологии для врачей и провизоров : учебное пособие </a:t>
            </a:r>
            <a:r>
              <a:rPr lang="en-US" sz="2000" b="1" i="1" dirty="0" smtClean="0">
                <a:ln w="10541" cmpd="sng">
                  <a:solidFill>
                    <a:srgbClr val="483332"/>
                  </a:solidFill>
                  <a:prstDash val="solid"/>
                </a:ln>
                <a:solidFill>
                  <a:srgbClr val="483332"/>
                </a:solidFill>
              </a:rPr>
              <a:t>/</a:t>
            </a:r>
            <a:r>
              <a:rPr lang="ru-RU" sz="2000" b="1" i="1" dirty="0" smtClean="0">
                <a:ln w="10541" cmpd="sng">
                  <a:solidFill>
                    <a:srgbClr val="483332"/>
                  </a:solidFill>
                  <a:prstDash val="solid"/>
                </a:ln>
                <a:solidFill>
                  <a:srgbClr val="483332"/>
                </a:solidFill>
              </a:rPr>
              <a:t> А. И. Венгеровский. – Москва : Физико-математическая литература, 2007. – 704 с. </a:t>
            </a:r>
            <a:r>
              <a:rPr lang="en-US" sz="2000" b="1" i="1" dirty="0" smtClean="0">
                <a:ln w="10541" cmpd="sng">
                  <a:solidFill>
                    <a:srgbClr val="483332"/>
                  </a:solidFill>
                  <a:prstDash val="solid"/>
                </a:ln>
                <a:solidFill>
                  <a:srgbClr val="483332"/>
                </a:solidFill>
              </a:rPr>
              <a:t>- ISBN 978-5-9221-0802-7</a:t>
            </a:r>
            <a:r>
              <a:rPr lang="ru-RU" sz="2000" b="1" i="1" dirty="0" smtClean="0">
                <a:ln w="10541" cmpd="sng">
                  <a:solidFill>
                    <a:srgbClr val="483332"/>
                  </a:solidFill>
                  <a:prstDash val="solid"/>
                </a:ln>
                <a:solidFill>
                  <a:srgbClr val="483332"/>
                </a:solidFill>
              </a:rPr>
              <a:t>.</a:t>
            </a:r>
            <a:endParaRPr lang="ru-RU" sz="2000" b="1" i="1" dirty="0">
              <a:ln w="10541" cmpd="sng">
                <a:solidFill>
                  <a:srgbClr val="483332"/>
                </a:solidFill>
                <a:prstDash val="solid"/>
              </a:ln>
              <a:solidFill>
                <a:srgbClr val="48333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6116" y="2500306"/>
            <a:ext cx="5357850" cy="3477875"/>
          </a:xfrm>
          <a:prstGeom prst="rect">
            <a:avLst/>
          </a:prstGeom>
          <a:noFill/>
          <a:ln w="38100">
            <a:solidFill>
              <a:srgbClr val="9966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n w="10541" cmpd="sng">
                  <a:solidFill>
                    <a:srgbClr val="483332"/>
                  </a:solidFill>
                  <a:prstDash val="solid"/>
                </a:ln>
                <a:solidFill>
                  <a:srgbClr val="483332"/>
                </a:solidFill>
              </a:rPr>
              <a:t>В книге рассмотрены современные проблемы общей фармакологии, а также фармакодинамика, фармакокинетика, клиническое применение и токсикология средств, влияющих на периферическую и центральную нервную систему, сердечно-сосудистую систему и систему крови. Представлены фундаментальные принципы действия лекарственных средств и клинические подходы к фармакотерапии заболеваний.</a:t>
            </a:r>
            <a:endParaRPr lang="ru-RU" sz="2000" b="1" i="1" dirty="0">
              <a:ln w="10541" cmpd="sng">
                <a:solidFill>
                  <a:srgbClr val="483332"/>
                </a:solidFill>
                <a:prstDash val="solid"/>
              </a:ln>
              <a:solidFill>
                <a:srgbClr val="483332"/>
              </a:solidFill>
            </a:endParaRPr>
          </a:p>
        </p:txBody>
      </p:sp>
      <p:pic>
        <p:nvPicPr>
          <p:cNvPr id="2050" name="Picture 2" descr="C:\Documents and Settings\Пользователь\Мои документы\руки с фарм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25766" y="642918"/>
            <a:ext cx="2189638" cy="1584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льзователь\Мои документы\текст блок.jpg"/>
          <p:cNvPicPr>
            <a:picLocks noChangeAspect="1" noChangeArrowheads="1"/>
          </p:cNvPicPr>
          <p:nvPr/>
        </p:nvPicPr>
        <p:blipFill>
          <a:blip r:embed="rId2"/>
          <a:srcRect l="2500" t="16250" r="3749" b="874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71670" y="500042"/>
            <a:ext cx="66437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n w="10541" cmpd="sng">
                  <a:solidFill>
                    <a:srgbClr val="4C8E4C"/>
                  </a:solidFill>
                  <a:prstDash val="solid"/>
                </a:ln>
                <a:solidFill>
                  <a:srgbClr val="483332"/>
                </a:solidFill>
              </a:rPr>
              <a:t>«Цель клинической фармакологии  - научить врача фармакологическому мышлению у постели больного»</a:t>
            </a:r>
          </a:p>
          <a:p>
            <a:pPr algn="ctr"/>
            <a:r>
              <a:rPr lang="ru-RU" sz="2000" b="1" i="1" dirty="0" smtClean="0">
                <a:ln w="10541" cmpd="sng">
                  <a:solidFill>
                    <a:srgbClr val="4C8E4C"/>
                  </a:solidFill>
                  <a:prstDash val="solid"/>
                </a:ln>
                <a:solidFill>
                  <a:srgbClr val="483332"/>
                </a:solidFill>
              </a:rPr>
              <a:t>                                                                              Б.Е. Вотчал</a:t>
            </a:r>
            <a:endParaRPr lang="ru-RU" sz="2000" b="1" i="1" dirty="0">
              <a:ln w="10541" cmpd="sng">
                <a:solidFill>
                  <a:srgbClr val="4C8E4C"/>
                </a:solidFill>
                <a:prstDash val="solid"/>
              </a:ln>
              <a:solidFill>
                <a:srgbClr val="483332"/>
              </a:solidFill>
            </a:endParaRPr>
          </a:p>
        </p:txBody>
      </p:sp>
      <p:pic>
        <p:nvPicPr>
          <p:cNvPr id="4098" name="Picture 2" descr="C:\Documents and Settings\Пользователь\Мои документы\прикольная табл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571480"/>
            <a:ext cx="1944158" cy="1476000"/>
          </a:xfrm>
          <a:prstGeom prst="rect">
            <a:avLst/>
          </a:prstGeom>
          <a:noFill/>
        </p:spPr>
      </p:pic>
      <p:pic>
        <p:nvPicPr>
          <p:cNvPr id="4099" name="Picture 3" descr="C:\Documents and Settings\Пользователь\Мои документы\клин фармуч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2616206"/>
            <a:ext cx="2508315" cy="3564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2143140" y="1214422"/>
            <a:ext cx="678657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i="1" dirty="0" smtClean="0">
                <a:ln w="10541" cmpd="sng">
                  <a:solidFill>
                    <a:srgbClr val="483332"/>
                  </a:solidFill>
                  <a:prstDash val="solid"/>
                </a:ln>
                <a:solidFill>
                  <a:srgbClr val="483332"/>
                </a:solidFill>
              </a:rPr>
              <a:t>615 К 493</a:t>
            </a:r>
          </a:p>
          <a:p>
            <a:r>
              <a:rPr lang="ru-RU" sz="1900" b="1" i="1" dirty="0" smtClean="0">
                <a:ln w="10541" cmpd="sng">
                  <a:solidFill>
                    <a:srgbClr val="483332"/>
                  </a:solidFill>
                  <a:prstDash val="solid"/>
                </a:ln>
                <a:solidFill>
                  <a:srgbClr val="483332"/>
                </a:solidFill>
              </a:rPr>
              <a:t>    Клиническая фармакология и фармакотерапия : учебник </a:t>
            </a:r>
            <a:r>
              <a:rPr lang="en-US" sz="1900" b="1" i="1" dirty="0" smtClean="0">
                <a:ln w="10541" cmpd="sng">
                  <a:solidFill>
                    <a:srgbClr val="483332"/>
                  </a:solidFill>
                  <a:prstDash val="solid"/>
                </a:ln>
                <a:solidFill>
                  <a:srgbClr val="483332"/>
                </a:solidFill>
              </a:rPr>
              <a:t>/</a:t>
            </a:r>
            <a:r>
              <a:rPr lang="ru-RU" sz="1900" b="1" i="1" dirty="0" smtClean="0">
                <a:ln w="10541" cmpd="sng">
                  <a:solidFill>
                    <a:srgbClr val="483332"/>
                  </a:solidFill>
                  <a:prstDash val="solid"/>
                </a:ln>
                <a:solidFill>
                  <a:srgbClr val="483332"/>
                </a:solidFill>
              </a:rPr>
              <a:t> под редакцией В. Г. Кукеса, А. К. Стародубцева. – Москва : ГЭОТАР-Медиа, 2013. – 832 с.</a:t>
            </a:r>
            <a:r>
              <a:rPr lang="en-US" sz="1900" b="1" i="1" dirty="0" smtClean="0">
                <a:ln w="10541" cmpd="sng">
                  <a:solidFill>
                    <a:srgbClr val="483332"/>
                  </a:solidFill>
                  <a:prstDash val="solid"/>
                </a:ln>
                <a:solidFill>
                  <a:srgbClr val="483332"/>
                </a:solidFill>
              </a:rPr>
              <a:t> - ISBN 978-5-9704-2646-3</a:t>
            </a:r>
            <a:r>
              <a:rPr lang="ru-RU" sz="1900" b="1" i="1" dirty="0" smtClean="0">
                <a:ln w="10541" cmpd="sng">
                  <a:solidFill>
                    <a:srgbClr val="483332"/>
                  </a:solidFill>
                  <a:prstDash val="solid"/>
                </a:ln>
                <a:solidFill>
                  <a:srgbClr val="483332"/>
                </a:solidFill>
              </a:rPr>
              <a:t>.</a:t>
            </a:r>
            <a:endParaRPr lang="ru-RU" sz="1900" b="1" i="1" dirty="0">
              <a:ln w="10541" cmpd="sng">
                <a:solidFill>
                  <a:srgbClr val="483332"/>
                </a:solidFill>
                <a:prstDash val="solid"/>
              </a:ln>
              <a:solidFill>
                <a:srgbClr val="48333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86116" y="2714620"/>
            <a:ext cx="5429288" cy="3477875"/>
          </a:xfrm>
          <a:prstGeom prst="rect">
            <a:avLst/>
          </a:prstGeom>
          <a:noFill/>
          <a:ln w="38100">
            <a:solidFill>
              <a:srgbClr val="9966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n w="10541" cmpd="sng">
                  <a:solidFill>
                    <a:srgbClr val="483332"/>
                  </a:solidFill>
                  <a:prstDash val="solid"/>
                </a:ln>
                <a:solidFill>
                  <a:srgbClr val="483332"/>
                </a:solidFill>
              </a:rPr>
              <a:t>Материал учебника состоит из общих вопросов, в число которых были включены новые направления клинической фармакологии: фармакогенетика, фармакоэкономика, фармакоэпидемиология, доказательная медицина. В приложении на компакт-диске представлены дополнительные главы, которые содержат сведения по клинической фармакологии препаратов, которые не входят в программу по клинической фармакологии.</a:t>
            </a:r>
            <a:endParaRPr lang="ru-RU" sz="2000" b="1" i="1" dirty="0">
              <a:ln w="10541" cmpd="sng">
                <a:solidFill>
                  <a:srgbClr val="483332"/>
                </a:solidFill>
                <a:prstDash val="solid"/>
              </a:ln>
              <a:solidFill>
                <a:srgbClr val="483332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льзователь\Мои документы\текст блок.jpg"/>
          <p:cNvPicPr>
            <a:picLocks noChangeAspect="1" noChangeArrowheads="1"/>
          </p:cNvPicPr>
          <p:nvPr/>
        </p:nvPicPr>
        <p:blipFill>
          <a:blip r:embed="rId3"/>
          <a:srcRect l="2500" t="16250" r="3749" b="874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Documents and Settings\Пользователь\Мои документы\спр тер.jpg"/>
          <p:cNvPicPr>
            <a:picLocks noChangeAspect="1" noChangeArrowheads="1"/>
          </p:cNvPicPr>
          <p:nvPr/>
        </p:nvPicPr>
        <p:blipFill>
          <a:blip r:embed="rId4">
            <a:lum contrast="30000"/>
          </a:blip>
          <a:srcRect/>
          <a:stretch>
            <a:fillRect/>
          </a:stretch>
        </p:blipFill>
        <p:spPr bwMode="auto">
          <a:xfrm>
            <a:off x="571472" y="2544768"/>
            <a:ext cx="2635455" cy="360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5" name="Picture 3" descr="C:\Documents and Settings\Пользователь\Мои документы\смайл.gif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rcRect/>
          <a:stretch>
            <a:fillRect/>
          </a:stretch>
        </p:blipFill>
        <p:spPr bwMode="auto">
          <a:xfrm>
            <a:off x="7358082" y="428604"/>
            <a:ext cx="1458000" cy="1944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472" y="722004"/>
            <a:ext cx="67866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483332"/>
                </a:solidFill>
              </a:rPr>
              <a:t>  «Для достижения успеха терапии необходимо научиться управлять судьбой лекарственного средства в организме больного»</a:t>
            </a:r>
          </a:p>
          <a:p>
            <a:r>
              <a:rPr lang="ru-RU" sz="2000" b="1" i="1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483332"/>
                </a:solidFill>
              </a:rPr>
              <a:t>                                                                                         К.М. Лакин</a:t>
            </a:r>
            <a:endParaRPr lang="ru-RU" sz="2000" b="1" i="1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48333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65967" y="1944246"/>
            <a:ext cx="557216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i="1" dirty="0" smtClean="0">
                <a:ln w="10541" cmpd="sng">
                  <a:solidFill>
                    <a:srgbClr val="483332"/>
                  </a:solidFill>
                  <a:prstDash val="solid"/>
                </a:ln>
                <a:solidFill>
                  <a:srgbClr val="483332"/>
                </a:solidFill>
              </a:rPr>
              <a:t>615 (035) Р 277</a:t>
            </a:r>
          </a:p>
          <a:p>
            <a:r>
              <a:rPr lang="ru-RU" sz="1900" b="1" i="1" dirty="0" smtClean="0">
                <a:ln w="10541" cmpd="sng">
                  <a:solidFill>
                    <a:srgbClr val="483332"/>
                  </a:solidFill>
                  <a:prstDash val="solid"/>
                </a:ln>
                <a:solidFill>
                  <a:srgbClr val="483332"/>
                </a:solidFill>
              </a:rPr>
              <a:t>    Рациональная фармакотерапия. Справочник терапевта : руководсто для практикующих врачей </a:t>
            </a:r>
            <a:r>
              <a:rPr lang="en-US" sz="1900" b="1" i="1" dirty="0" smtClean="0">
                <a:ln w="10541" cmpd="sng">
                  <a:solidFill>
                    <a:srgbClr val="483332"/>
                  </a:solidFill>
                  <a:prstDash val="solid"/>
                </a:ln>
                <a:solidFill>
                  <a:srgbClr val="483332"/>
                </a:solidFill>
              </a:rPr>
              <a:t>/</a:t>
            </a:r>
            <a:r>
              <a:rPr lang="ru-RU" sz="1900" b="1" i="1" dirty="0" smtClean="0">
                <a:ln w="10541" cmpd="sng">
                  <a:solidFill>
                    <a:srgbClr val="483332"/>
                  </a:solidFill>
                  <a:prstDash val="solid"/>
                </a:ln>
                <a:solidFill>
                  <a:srgbClr val="483332"/>
                </a:solidFill>
              </a:rPr>
              <a:t> под редакцией Л. И. Дворецкого. – Москва : Литтерра, 2007. – 976 с.</a:t>
            </a:r>
            <a:r>
              <a:rPr lang="en-US" sz="1900" b="1" i="1" dirty="0" smtClean="0">
                <a:ln w="10541" cmpd="sng">
                  <a:solidFill>
                    <a:srgbClr val="483332"/>
                  </a:solidFill>
                  <a:prstDash val="solid"/>
                </a:ln>
                <a:solidFill>
                  <a:srgbClr val="483332"/>
                </a:solidFill>
              </a:rPr>
              <a:t> - ISBN 978-5-98216-108-6</a:t>
            </a:r>
            <a:r>
              <a:rPr lang="ru-RU" sz="1900" b="1" i="1" dirty="0" smtClean="0">
                <a:ln w="10541" cmpd="sng">
                  <a:solidFill>
                    <a:srgbClr val="483332"/>
                  </a:solidFill>
                  <a:prstDash val="solid"/>
                </a:ln>
                <a:solidFill>
                  <a:srgbClr val="483332"/>
                </a:solidFill>
              </a:rPr>
              <a:t>.</a:t>
            </a:r>
            <a:endParaRPr lang="ru-RU" sz="1900" b="1" i="1" dirty="0">
              <a:ln w="10541" cmpd="sng">
                <a:solidFill>
                  <a:srgbClr val="483332"/>
                </a:solidFill>
                <a:prstDash val="solid"/>
              </a:ln>
              <a:solidFill>
                <a:srgbClr val="48333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2300" y="3744377"/>
            <a:ext cx="5357849" cy="2723823"/>
          </a:xfrm>
          <a:prstGeom prst="rect">
            <a:avLst/>
          </a:prstGeom>
          <a:noFill/>
          <a:ln w="38100">
            <a:solidFill>
              <a:srgbClr val="996633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2000" b="1" i="1" dirty="0" smtClean="0">
                <a:ln w="10541" cmpd="sng">
                  <a:solidFill>
                    <a:srgbClr val="483332"/>
                  </a:solidFill>
                  <a:prstDash val="solid"/>
                </a:ln>
                <a:solidFill>
                  <a:srgbClr val="483332"/>
                </a:solidFill>
              </a:rPr>
              <a:t> Книга содержит подробные сведения о большинстве лекарственных препаратов, используемых в повседневной деятельности врача-терапевта, врача общей практики, семейного врача, а также современные данные по эпидемиологии, этиологии, патогенезу, клиническим проявлениям, методам лечения и диагностики конкретных нозологических форм. </a:t>
            </a:r>
            <a:endParaRPr lang="ru-RU" sz="2000" b="1" i="1" dirty="0">
              <a:ln w="10541" cmpd="sng">
                <a:solidFill>
                  <a:srgbClr val="483332"/>
                </a:solidFill>
                <a:prstDash val="solid"/>
              </a:ln>
              <a:solidFill>
                <a:srgbClr val="483332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5276</TotalTime>
  <Words>2006</Words>
  <Application>Microsoft Office PowerPoint</Application>
  <PresentationFormat>Экран (4:3)</PresentationFormat>
  <Paragraphs>87</Paragraphs>
  <Slides>23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User2</cp:lastModifiedBy>
  <cp:revision>546</cp:revision>
  <dcterms:created xsi:type="dcterms:W3CDTF">2018-10-27T10:31:01Z</dcterms:created>
  <dcterms:modified xsi:type="dcterms:W3CDTF">2020-05-18T10:56:02Z</dcterms:modified>
</cp:coreProperties>
</file>