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77" r:id="rId3"/>
    <p:sldId id="257" r:id="rId4"/>
    <p:sldId id="262" r:id="rId5"/>
    <p:sldId id="259" r:id="rId6"/>
    <p:sldId id="260" r:id="rId7"/>
    <p:sldId id="267" r:id="rId8"/>
    <p:sldId id="276" r:id="rId9"/>
    <p:sldId id="268" r:id="rId10"/>
    <p:sldId id="285" r:id="rId11"/>
    <p:sldId id="269" r:id="rId12"/>
    <p:sldId id="270" r:id="rId13"/>
    <p:sldId id="272" r:id="rId14"/>
    <p:sldId id="275" r:id="rId15"/>
    <p:sldId id="273" r:id="rId16"/>
    <p:sldId id="274" r:id="rId17"/>
    <p:sldId id="278" r:id="rId18"/>
    <p:sldId id="284" r:id="rId19"/>
    <p:sldId id="281" r:id="rId20"/>
    <p:sldId id="283" r:id="rId21"/>
    <p:sldId id="28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4" autoAdjust="0"/>
    <p:restoredTop sz="86322" autoAdjust="0"/>
  </p:normalViewPr>
  <p:slideViewPr>
    <p:cSldViewPr snapToObjects="1">
      <p:cViewPr varScale="1">
        <p:scale>
          <a:sx n="81" d="100"/>
          <a:sy n="81" d="100"/>
        </p:scale>
        <p:origin x="108" y="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1113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23850-B924-42C0-922A-80D37954C6BF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CBADB-B638-44E7-B87A-75BBC424B1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83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CBADB-B638-44E7-B87A-75BBC424B1A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114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D1D5C60-894A-45EB-A778-19A4A53190A6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5140479-B68D-4038-A650-FF9F9B7FF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5C60-894A-45EB-A778-19A4A53190A6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0479-B68D-4038-A650-FF9F9B7FF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5C60-894A-45EB-A778-19A4A53190A6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0479-B68D-4038-A650-FF9F9B7FF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D1D5C60-894A-45EB-A778-19A4A53190A6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5140479-B68D-4038-A650-FF9F9B7FF9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D1D5C60-894A-45EB-A778-19A4A53190A6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5140479-B68D-4038-A650-FF9F9B7FF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5C60-894A-45EB-A778-19A4A53190A6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0479-B68D-4038-A650-FF9F9B7FF9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5C60-894A-45EB-A778-19A4A53190A6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0479-B68D-4038-A650-FF9F9B7FF9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D1D5C60-894A-45EB-A778-19A4A53190A6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140479-B68D-4038-A650-FF9F9B7FF9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5C60-894A-45EB-A778-19A4A53190A6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0479-B68D-4038-A650-FF9F9B7FF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D1D5C60-894A-45EB-A778-19A4A53190A6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5140479-B68D-4038-A650-FF9F9B7FF9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D1D5C60-894A-45EB-A778-19A4A53190A6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140479-B68D-4038-A650-FF9F9B7FF9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D1D5C60-894A-45EB-A778-19A4A53190A6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5140479-B68D-4038-A650-FF9F9B7FF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2457466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Arial Black" pitchFamily="34" charset="0"/>
              </a:rPr>
              <a:t>Этика</a:t>
            </a:r>
            <a:br>
              <a:rPr lang="ru-RU" sz="5400" dirty="0" smtClean="0">
                <a:latin typeface="Arial Black" pitchFamily="34" charset="0"/>
              </a:rPr>
            </a:br>
            <a:r>
              <a:rPr lang="ru-RU" sz="5400" dirty="0" smtClean="0">
                <a:latin typeface="Arial Black" pitchFamily="34" charset="0"/>
              </a:rPr>
              <a:t> делового общения</a:t>
            </a:r>
            <a:endParaRPr lang="ru-RU" sz="5400" dirty="0">
              <a:latin typeface="Arial Black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85984" y="4786322"/>
            <a:ext cx="5357851" cy="150019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Выставка литературы</a:t>
            </a:r>
          </a:p>
          <a:p>
            <a:r>
              <a:rPr lang="ru-RU" sz="2800" dirty="0" smtClean="0"/>
              <a:t> из зала гуманитарной подготовки студентов</a:t>
            </a:r>
            <a:endParaRPr 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714356"/>
            <a:ext cx="6172200" cy="1785950"/>
          </a:xfrm>
        </p:spPr>
        <p:txBody>
          <a:bodyPr>
            <a:normAutofit/>
          </a:bodyPr>
          <a:lstStyle/>
          <a:p>
            <a:r>
              <a:rPr lang="ru-RU" dirty="0" smtClean="0"/>
              <a:t>  </a:t>
            </a:r>
            <a:r>
              <a:rPr lang="ru-RU" sz="2000" dirty="0" smtClean="0"/>
              <a:t>88</a:t>
            </a:r>
            <a:br>
              <a:rPr lang="ru-RU" sz="2000" dirty="0" smtClean="0"/>
            </a:br>
            <a:r>
              <a:rPr lang="ru-RU" sz="2000" dirty="0" smtClean="0"/>
              <a:t>К 89</a:t>
            </a:r>
            <a:br>
              <a:rPr lang="ru-RU" sz="2000" dirty="0" smtClean="0"/>
            </a:br>
            <a:r>
              <a:rPr lang="ru-RU" sz="1800" dirty="0" smtClean="0"/>
              <a:t>         Кузин Ф.А</a:t>
            </a:r>
            <a:r>
              <a:rPr lang="ru-RU" sz="1800" dirty="0" smtClean="0"/>
              <a:t>.</a:t>
            </a:r>
            <a:r>
              <a:rPr lang="en-US" sz="1800" dirty="0" smtClean="0"/>
              <a:t> </a:t>
            </a:r>
            <a:r>
              <a:rPr lang="ru-RU" sz="1800" dirty="0" smtClean="0"/>
              <a:t>Культура </a:t>
            </a:r>
            <a:r>
              <a:rPr lang="ru-RU" sz="1800" dirty="0" smtClean="0"/>
              <a:t>делового общения :      </a:t>
            </a:r>
            <a:br>
              <a:rPr lang="ru-RU" sz="1800" dirty="0" smtClean="0"/>
            </a:br>
            <a:r>
              <a:rPr lang="ru-RU" sz="1800" dirty="0" smtClean="0"/>
              <a:t>          </a:t>
            </a:r>
            <a:r>
              <a:rPr lang="ru-RU" sz="1800" dirty="0" smtClean="0"/>
              <a:t>практическое  пособие</a:t>
            </a:r>
            <a:r>
              <a:rPr lang="en-US" sz="1800" dirty="0" smtClean="0"/>
              <a:t> </a:t>
            </a:r>
            <a:r>
              <a:rPr lang="ru-RU" sz="1800" dirty="0" smtClean="0"/>
              <a:t>/ </a:t>
            </a:r>
            <a:r>
              <a:rPr lang="ru-RU" sz="1800" dirty="0" smtClean="0"/>
              <a:t>Ф</a:t>
            </a:r>
            <a:r>
              <a:rPr lang="ru-RU" sz="1800" dirty="0" smtClean="0"/>
              <a:t>.</a:t>
            </a:r>
            <a:r>
              <a:rPr lang="en-US" sz="1800" dirty="0" smtClean="0"/>
              <a:t> </a:t>
            </a:r>
            <a:r>
              <a:rPr lang="ru-RU" sz="1800" dirty="0" smtClean="0"/>
              <a:t>А.</a:t>
            </a:r>
            <a:r>
              <a:rPr lang="en-US" sz="1800" dirty="0" smtClean="0"/>
              <a:t> </a:t>
            </a:r>
            <a:r>
              <a:rPr lang="ru-RU" sz="1800" dirty="0" smtClean="0"/>
              <a:t>Кузин</a:t>
            </a:r>
            <a:r>
              <a:rPr lang="en-US" sz="1800" dirty="0" smtClean="0"/>
              <a:t>.</a:t>
            </a:r>
            <a:r>
              <a:rPr lang="ru-RU" sz="1800" dirty="0" smtClean="0"/>
              <a:t> -  Москва</a:t>
            </a:r>
            <a:r>
              <a:rPr lang="en-US" sz="1800" dirty="0" smtClean="0"/>
              <a:t> </a:t>
            </a:r>
            <a:r>
              <a:rPr lang="ru-RU" sz="1800" dirty="0" smtClean="0"/>
              <a:t>:  </a:t>
            </a:r>
            <a:r>
              <a:rPr lang="ru-RU" sz="1800" dirty="0" smtClean="0"/>
              <a:t>«Ось-89»,  1999.  -  240 с.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3000372"/>
            <a:ext cx="6172200" cy="337455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        </a:t>
            </a:r>
          </a:p>
          <a:p>
            <a:r>
              <a:rPr lang="ru-RU" dirty="0" smtClean="0"/>
              <a:t>          Умение вести  деловой  разговор   считается одним  из самых  важных условий коммерческого  успеха.  Хотя культура  устной  деловой речи у большинства наших  коммерсантов  крайне  низка.  Поэтому для тех,  кто хочет  самостоятельно повысить культуру  своей устной речи  данное      практическое  пособие  может помочь ликвидировать  этот пробел.</a:t>
            </a:r>
          </a:p>
          <a:p>
            <a:r>
              <a:rPr lang="ru-RU" dirty="0" smtClean="0"/>
              <a:t>         </a:t>
            </a:r>
          </a:p>
          <a:p>
            <a:r>
              <a:rPr lang="ru-RU" dirty="0" smtClean="0"/>
              <a:t>           В книге предпринята попытка  описать  деловой разговор с позиций его  речевых,  логических и  психологических основ;  охарактеризовать  его с точки зрения невербальных средств  общения,  а  также обобщить сведения,  касающиеся  основных форм этой разновидности устной  деловой речи.       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Этика деловых отношений Кибан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666750"/>
            <a:ext cx="3810000" cy="552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3" y="928669"/>
            <a:ext cx="75724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65</a:t>
            </a:r>
          </a:p>
          <a:p>
            <a:r>
              <a:rPr lang="ru-RU" b="1" dirty="0" smtClean="0"/>
              <a:t>К 381</a:t>
            </a:r>
          </a:p>
          <a:p>
            <a:r>
              <a:rPr lang="ru-RU" b="1" dirty="0" smtClean="0"/>
              <a:t>          </a:t>
            </a:r>
            <a:r>
              <a:rPr lang="ru-RU" dirty="0" err="1" smtClean="0"/>
              <a:t>Кибанов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ru-RU" dirty="0" smtClean="0"/>
              <a:t>А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Я</a:t>
            </a:r>
            <a:r>
              <a:rPr lang="ru-RU" dirty="0" smtClean="0"/>
              <a:t>. </a:t>
            </a:r>
            <a:r>
              <a:rPr lang="ru-RU" dirty="0" smtClean="0"/>
              <a:t>Этика </a:t>
            </a:r>
            <a:r>
              <a:rPr lang="ru-RU" dirty="0" smtClean="0"/>
              <a:t>деловых </a:t>
            </a:r>
            <a:r>
              <a:rPr lang="ru-RU" dirty="0" smtClean="0"/>
              <a:t>отношений</a:t>
            </a:r>
            <a:r>
              <a:rPr lang="en-US" dirty="0" smtClean="0"/>
              <a:t> </a:t>
            </a:r>
            <a:r>
              <a:rPr lang="ru-RU" dirty="0" smtClean="0"/>
              <a:t>: учебник / </a:t>
            </a:r>
            <a:r>
              <a:rPr lang="ru-RU" dirty="0" smtClean="0"/>
              <a:t>А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Я</a:t>
            </a:r>
            <a:r>
              <a:rPr lang="ru-RU" dirty="0" smtClean="0"/>
              <a:t>. </a:t>
            </a:r>
            <a:r>
              <a:rPr lang="ru-RU" dirty="0" err="1" smtClean="0"/>
              <a:t>Кибанов</a:t>
            </a:r>
            <a:r>
              <a:rPr lang="ru-RU" dirty="0" smtClean="0"/>
              <a:t>, </a:t>
            </a:r>
            <a:r>
              <a:rPr lang="ru-RU" dirty="0" smtClean="0"/>
              <a:t>Д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К</a:t>
            </a:r>
            <a:r>
              <a:rPr lang="ru-RU" dirty="0" smtClean="0"/>
              <a:t>. Захаров, </a:t>
            </a:r>
            <a:r>
              <a:rPr lang="ru-RU" dirty="0" smtClean="0"/>
              <a:t>В.</a:t>
            </a:r>
            <a:r>
              <a:rPr lang="en-US" dirty="0" smtClean="0"/>
              <a:t> </a:t>
            </a:r>
            <a:r>
              <a:rPr lang="ru-RU" dirty="0" smtClean="0"/>
              <a:t>Г</a:t>
            </a:r>
            <a:r>
              <a:rPr lang="ru-RU" dirty="0" smtClean="0"/>
              <a:t>. </a:t>
            </a:r>
            <a:r>
              <a:rPr lang="ru-RU" dirty="0" smtClean="0"/>
              <a:t>Коновалова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  <a:r>
              <a:rPr lang="ru-RU" dirty="0" smtClean="0"/>
              <a:t>– </a:t>
            </a:r>
            <a:r>
              <a:rPr lang="ru-RU" dirty="0" smtClean="0"/>
              <a:t>Москва</a:t>
            </a:r>
            <a:r>
              <a:rPr lang="en-US" dirty="0" smtClean="0"/>
              <a:t> :</a:t>
            </a:r>
            <a:r>
              <a:rPr lang="ru-RU" dirty="0" smtClean="0"/>
              <a:t> </a:t>
            </a:r>
            <a:r>
              <a:rPr lang="ru-RU" dirty="0" smtClean="0"/>
              <a:t>ИНФРА –М, 2003. </a:t>
            </a:r>
            <a:r>
              <a:rPr lang="ru-RU" dirty="0" smtClean="0"/>
              <a:t>- </a:t>
            </a:r>
            <a:r>
              <a:rPr lang="ru-RU" dirty="0" smtClean="0"/>
              <a:t>368 с. </a:t>
            </a:r>
            <a:r>
              <a:rPr lang="ru-RU" dirty="0" smtClean="0"/>
              <a:t>- (</a:t>
            </a:r>
            <a:r>
              <a:rPr lang="ru-RU" dirty="0" smtClean="0"/>
              <a:t>Серия «Высшее образование»).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В   учебнике,   подготовленном   учеными   кафедры   управления персоналом Государственного университета управления, излагаются теоретические, методические и практические вопросы этики деловых отношений: природа этики деловых отношений; этика деятельности организации и руководителей; сущность вербального, невербального, дистанционного   общения,   манипуляций   в   общении,   управления общением; правила деловых отношений; этикет делового человека и деловых отношений.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пия Новый рисунок (1).bmp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214282" y="2214554"/>
            <a:ext cx="3143272" cy="4167196"/>
          </a:xfrm>
        </p:spPr>
      </p:pic>
      <p:pic>
        <p:nvPicPr>
          <p:cNvPr id="25602" name="Picture 2" descr="C:\Documents and Settings\Пользователь\Мои документы\деловые совещен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435745">
            <a:off x="5259502" y="2135910"/>
            <a:ext cx="2753447" cy="398609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" y="0"/>
            <a:ext cx="74723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65.9 (2)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В 64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Волгин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Деловые совещания / Б.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Волгин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Москва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Московский рабочий,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1981.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- 159 с.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img.shopliga.ru/3996786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img.shopliga.ru/3996786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28795" y="2500307"/>
            <a:ext cx="57150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u="sng" dirty="0" smtClean="0"/>
              <a:t>Аннотация:</a:t>
            </a:r>
          </a:p>
          <a:p>
            <a:r>
              <a:rPr lang="ru-RU" dirty="0" smtClean="0"/>
              <a:t>            Деловые совещания, заседания...    Нужны ли они? Безусловно. Но заседать мы в ряде случаев не умеем. Автор предлагает рекомендации по подготовке и методике проведения технических, производственных, научных и других деловых совещаний. Его советы направлены на повышение полезности совещаний и заседаний и сокращение затрат времени на них. 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571480"/>
            <a:ext cx="7467600" cy="107157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65.9 (2)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В 64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Волгин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 Деловые  совещания  /  Б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Волгин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Москва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Московский рабочий,  1981.  - 159 с.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tatic.ozone.ru/multimedia/10046516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29570"/>
            <a:ext cx="5588694" cy="66284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000108"/>
            <a:ext cx="707236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81</a:t>
            </a:r>
          </a:p>
          <a:p>
            <a:r>
              <a:rPr lang="ru-RU" b="1" dirty="0" smtClean="0"/>
              <a:t>Ф 79</a:t>
            </a:r>
            <a:r>
              <a:rPr lang="ru-RU" dirty="0" smtClean="0"/>
              <a:t>        </a:t>
            </a:r>
            <a:r>
              <a:rPr lang="ru-RU" dirty="0" err="1" smtClean="0"/>
              <a:t>Формановская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ru-RU" dirty="0" smtClean="0"/>
              <a:t>Н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И</a:t>
            </a:r>
            <a:r>
              <a:rPr lang="ru-RU" dirty="0" smtClean="0"/>
              <a:t>. </a:t>
            </a:r>
            <a:r>
              <a:rPr lang="ru-RU" dirty="0" smtClean="0"/>
              <a:t>Вы </a:t>
            </a:r>
            <a:r>
              <a:rPr lang="ru-RU" dirty="0" smtClean="0"/>
              <a:t>сказали: «Здравствуйте», или что </a:t>
            </a:r>
            <a:r>
              <a:rPr lang="ru-RU" dirty="0" smtClean="0"/>
              <a:t>такое</a:t>
            </a:r>
            <a:r>
              <a:rPr lang="en-US" dirty="0" smtClean="0"/>
              <a:t> </a:t>
            </a:r>
            <a:r>
              <a:rPr lang="ru-RU" dirty="0" smtClean="0"/>
              <a:t>речевой этике</a:t>
            </a:r>
            <a:r>
              <a:rPr lang="ru-RU" dirty="0"/>
              <a:t>т</a:t>
            </a:r>
            <a:r>
              <a:rPr lang="ru-RU" dirty="0" smtClean="0"/>
              <a:t> в нашем </a:t>
            </a:r>
            <a:r>
              <a:rPr lang="ru-RU" dirty="0" smtClean="0"/>
              <a:t>общении</a:t>
            </a:r>
            <a:r>
              <a:rPr lang="ru-RU" dirty="0" smtClean="0"/>
              <a:t>. – Москва : </a:t>
            </a:r>
            <a:r>
              <a:rPr lang="ru-RU" dirty="0" smtClean="0"/>
              <a:t>Знание, 1987. – 160 с.   </a:t>
            </a:r>
          </a:p>
          <a:p>
            <a:r>
              <a:rPr lang="ru-RU" b="1" dirty="0" smtClean="0"/>
              <a:t>             </a:t>
            </a:r>
          </a:p>
          <a:p>
            <a:r>
              <a:rPr lang="ru-RU" dirty="0" smtClean="0"/>
              <a:t>           </a:t>
            </a:r>
            <a:r>
              <a:rPr lang="ru-RU" sz="1600" i="1" u="sng" dirty="0" smtClean="0"/>
              <a:t>Аннотация:</a:t>
            </a:r>
            <a:endParaRPr lang="ru-RU" sz="1600" dirty="0" smtClean="0"/>
          </a:p>
          <a:p>
            <a:r>
              <a:rPr lang="ru-RU" sz="1600" dirty="0" smtClean="0"/>
              <a:t>            Книга посвящена той области общения людей, которая связана с правилами вступления в речевой контакт. Этот уровень общения обслуживается речевым этикетом — устойчивыми выражениями в ситуациях обращения, приветствия, прощания, извинения, благодарности, поздравления, пожелания, просьбы, приглашения, сочувствия, одобрения и т. д. В книге рассказано о наиболее употребительных словах и выражениях, связанных с той или иной ситуацией, даются примеры правильного и ошибочного использования отдельных слов и устойчивых оборотов. Проблема рассматривается с социально-этической и лингвистической сторон.</a:t>
            </a:r>
          </a:p>
          <a:p>
            <a:r>
              <a:rPr lang="ru-RU" sz="1600" dirty="0" smtClean="0"/>
              <a:t>Книга рассчитана па самые широкие слои читателей, интересующихся вопросами языка и речи, культуры поведения, культуры общения.</a:t>
            </a:r>
            <a:endParaRPr lang="ru-RU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14283" y="1071546"/>
            <a:ext cx="3929089" cy="3214711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Русский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язык и культура речи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учебник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Черняк,  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Дунев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 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Губернская,  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Левина.  –  Москва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КНОРУС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2018. - 270 с.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Шифр: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81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Р 894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35113" t="15702" r="28000" b="12438"/>
          <a:stretch>
            <a:fillRect/>
          </a:stretch>
        </p:blipFill>
        <p:spPr bwMode="auto">
          <a:xfrm>
            <a:off x="4357686" y="285728"/>
            <a:ext cx="4005497" cy="5567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10" descr="формирования у них способностей делового общения и в соответствии с этим ов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1990725" cy="3048000"/>
          </a:xfrm>
          <a:prstGeom prst="rect">
            <a:avLst/>
          </a:prstGeom>
          <a:noFill/>
        </p:spPr>
      </p:pic>
      <p:sp>
        <p:nvSpPr>
          <p:cNvPr id="34817" name="AutoShape 1" descr="Деловое общение"/>
          <p:cNvSpPr>
            <a:spLocks noChangeAspect="1" noChangeArrowheads="1"/>
          </p:cNvSpPr>
          <p:nvPr/>
        </p:nvSpPr>
        <p:spPr bwMode="auto">
          <a:xfrm flipV="1">
            <a:off x="0" y="3962400"/>
            <a:ext cx="7620000" cy="142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371475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2714612" y="214290"/>
            <a:ext cx="535785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54052"/>
                </a:solidFill>
                <a:effectLst/>
                <a:latin typeface="RobotoSlab_regular"/>
                <a:ea typeface="Times New Roman" pitchFamily="18" charset="0"/>
                <a:cs typeface="Times New Roman" pitchFamily="18" charset="0"/>
              </a:rPr>
              <a:t>Деловое общение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212529"/>
              </a:solidFill>
              <a:effectLst/>
              <a:latin typeface="Montserrat_regular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В учебнике рассмотрены основные вопросы организации делового общения в трудовых коллективах, что является крайне актуальным в условиях развития и становления современных межличностных отношений на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профессиональном   уровне.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Приведенные в книге механизмы регулирования и управления деловым общением, методы использования различных приемов для эффективного влияния на сотрудников и деловых партнеров позволят современным руководителям и менеджерам придать формирующимся рыночным отношениям цивилизованный характер. 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Предназначен студентам и аспирантам экономических вузов, студентам гуманитарного профиля, обучающимся по специальности "Экономика", слушателям школ бизнеса, руководителям предприятий и организаций всех уровней управления, специалистам в области управления, а также широкому кругу читателей.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Пользователь\Мои документы\этике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785926"/>
            <a:ext cx="3357586" cy="4762500"/>
          </a:xfrm>
          <a:prstGeom prst="rect">
            <a:avLst/>
          </a:prstGeom>
          <a:noFill/>
        </p:spPr>
      </p:pic>
      <p:pic>
        <p:nvPicPr>
          <p:cNvPr id="2052" name="Picture 4" descr="C:\Documents and Settings\Пользователь\Мои документы\этике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714488"/>
            <a:ext cx="3786214" cy="48577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10800000" flipV="1">
            <a:off x="214280" y="403540"/>
            <a:ext cx="82397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87.717 </a:t>
            </a:r>
          </a:p>
          <a:p>
            <a:r>
              <a:rPr lang="ru-RU" b="1" dirty="0" smtClean="0"/>
              <a:t>П 63</a:t>
            </a:r>
          </a:p>
          <a:p>
            <a:r>
              <a:rPr lang="ru-RU" b="1" dirty="0" smtClean="0"/>
              <a:t>         Пост, </a:t>
            </a:r>
            <a:r>
              <a:rPr lang="ru-RU" b="1" dirty="0" smtClean="0"/>
              <a:t>Эмили. Этикет  </a:t>
            </a:r>
            <a:r>
              <a:rPr lang="ru-RU" b="1" dirty="0" smtClean="0"/>
              <a:t>/ Эмили Пост ; перевод с английского М. М. Гурвица. </a:t>
            </a:r>
            <a:r>
              <a:rPr lang="ru-RU" b="1" dirty="0" smtClean="0"/>
              <a:t>- </a:t>
            </a:r>
            <a:r>
              <a:rPr lang="ru-RU" b="1" dirty="0" smtClean="0"/>
              <a:t>Москва : </a:t>
            </a:r>
            <a:r>
              <a:rPr lang="ru-RU" b="1" dirty="0" smtClean="0"/>
              <a:t>Наука/Интерпериодика,  </a:t>
            </a:r>
            <a:r>
              <a:rPr lang="ru-RU" b="1" dirty="0" smtClean="0"/>
              <a:t>2000.  -  800 с.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071538" y="857232"/>
            <a:ext cx="6572296" cy="557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Жизнь каждого человека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непосредственно связана с общением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А для деловых людей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искусство общения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является важным профессиональным качеством.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Умению строить отношения с людьми, располагать их к себе и посвящена наша книжная  выставка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«Этика делового общения»,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организованная в читальном зале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гуманитарных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дисциплин (студ. чит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альный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ал</a:t>
            </a:r>
            <a:r>
              <a:rPr lang="ru-RU" sz="1600" b="1" baseline="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ауд. 143).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выставке представлены книги из фонда гуманитарного зала, в которых изложены общие вопросы этики, культуры делового общения и психологические аспекты деловых контактов. Не самые новые, но из тех, которые переиздают чуть ли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ежегодно. А популярность их такова, что 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их до сих пор цитируют ведущие специалисты психологи в своих лекциях и вебинарах.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Особое место уделено деловым переговорам, их организации, методам и тактике их ведения,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деловым совещаниям и заседаниям.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baseline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baseline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Цель данной выставки -  раскрыть актуальную тему и вооружить читателя научными и прикладными, практическими знаниями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области этики деловых отношений.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3" name="AutoShape 1"/>
          <p:cNvSpPr>
            <a:spLocks noChangeAspect="1" noChangeArrowheads="1"/>
          </p:cNvSpPr>
          <p:nvPr/>
        </p:nvSpPr>
        <p:spPr bwMode="auto">
          <a:xfrm>
            <a:off x="0" y="671514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142984"/>
            <a:ext cx="78581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     Книга Эмили Пост является классикой американской литературы. Она многократно переиздавалась, переводилась на иностранные языки, и с годами не утратила своей актуальности. Изучая этот кодекс поведения, выросло и воспиталось не одно поколение современников, живущих в разных уголках планеты.</a:t>
            </a:r>
          </a:p>
          <a:p>
            <a:r>
              <a:rPr lang="ru-RU" sz="2400" dirty="0" smtClean="0"/>
              <a:t>           Для самого широкого круга читателей. </a:t>
            </a:r>
          </a:p>
          <a:p>
            <a:endParaRPr lang="ru-RU" sz="2400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582340"/>
            <a:ext cx="778674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Книжная экспозиция будет интересна всем, чья деятельность (в будущем или настоящем) связана с общением, всем, кто по роду своего занятия должен эффективно и грамотно общаться с людьми, кто стремится совершенствовать межличностные отношения.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Знания, умения и навыки, которые вы получите и освоите с помощью данных книг, помогут Вам быть компетентным, успешным и эффективным коммуникатором в любой области общественной практики.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290" y="4714884"/>
            <a:ext cx="5857916" cy="9541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         </a:t>
            </a:r>
            <a:r>
              <a:rPr lang="ru-RU" sz="2800" dirty="0" smtClean="0"/>
              <a:t>Благодарю </a:t>
            </a:r>
          </a:p>
          <a:p>
            <a:pPr algn="ctr"/>
            <a:r>
              <a:rPr lang="ru-RU" sz="2800" dirty="0" smtClean="0"/>
              <a:t>         за    внимание!</a:t>
            </a:r>
            <a:endParaRPr lang="ru-RU" sz="2800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knigisosklada.ru/images/books/29/big/291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3" y="357167"/>
            <a:ext cx="3571900" cy="54197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3" y="1500174"/>
            <a:ext cx="642940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87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  86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Ботавина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  Этика деловых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отношений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 учебное пособие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/  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Ботавина.   -  Москва:  Финансы и статистика, 2003. -  205 с.:  ил.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Содержание  книги  даёт  представление  о  современных  нормах  и  стандартах  этики   делового поведения ,  общения,  договорной  дисциплины.  Рассматриваются этическая сторона претензий,  деловых  приемов,  требования к внешнему виду   и  манерам   делового  человека.  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Книга может служить своеобразным справочником   по  профессиональной этике  в  сфере  деловой  жизни.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студентов и преподавателей  высших учебных заведений,  руководителей,  менеджеров.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knigisosklada.ru/images/books/1870/big/18707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7" y="500043"/>
            <a:ext cx="3286148" cy="4881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9" y="785794"/>
            <a:ext cx="800105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88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  835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Бороздина, Г. В. Психология делового общения : учебник / 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Бороздина.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Москва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ИНФРА-М, 2002.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295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(Высшее  образование). 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400" dirty="0" smtClean="0"/>
              <a:t>Данное учебное пособие выполнено на основе исследований зарубежного и отечественного психологического опыта по налаживанию делового сотрудничества, а также формированию эффективных взаимоотношений в профессиональной деятельности.</a:t>
            </a:r>
          </a:p>
          <a:p>
            <a:endParaRPr lang="ru-RU" sz="1400" dirty="0" smtClean="0"/>
          </a:p>
          <a:p>
            <a:r>
              <a:rPr lang="ru-RU" sz="1400" dirty="0" smtClean="0"/>
              <a:t>               Особенностью настоящего учебного пособия является его комплексный характер (деловое и неформальное общение рассматриваются в тесной взаимосвязи) Материалы широко иллюстрируются конкретными примерами из художественных произведений </a:t>
            </a:r>
            <a:r>
              <a:rPr lang="ru-RU" sz="1400" b="1" dirty="0" smtClean="0"/>
              <a:t>и </a:t>
            </a:r>
            <a:r>
              <a:rPr lang="ru-RU" sz="1400" dirty="0" smtClean="0"/>
              <a:t>реальных жизненных ситуаций в такой форме, в которой эти примеры близки, доступны и легко узнаваемы читателем.</a:t>
            </a:r>
          </a:p>
          <a:p>
            <a:endParaRPr lang="ru-RU" sz="1400" dirty="0" smtClean="0"/>
          </a:p>
          <a:p>
            <a:r>
              <a:rPr lang="ru-RU" sz="1400" dirty="0" smtClean="0"/>
              <a:t>                Учебное пособие  предназначено для студентов,  изучающих дисциплину  "Психология делового  общения"   как в  государственных,  так и негосударственных вузах.</a:t>
            </a: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1"/>
            <a:ext cx="285748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</a:t>
            </a:r>
            <a:r>
              <a:rPr kumimoji="0" lang="ru-RU" sz="15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2530" name="Picture 2" descr="Психология конфликта и переговоры, Хасан Б.И., Сергоманов П.А., 2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928670"/>
            <a:ext cx="3429024" cy="5270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5" y="142853"/>
            <a:ext cx="7429552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88</a:t>
            </a:r>
          </a:p>
          <a:p>
            <a:r>
              <a:rPr lang="ru-RU" b="1" dirty="0" smtClean="0"/>
              <a:t>Х 24</a:t>
            </a:r>
          </a:p>
          <a:p>
            <a:r>
              <a:rPr lang="ru-RU" dirty="0" smtClean="0"/>
              <a:t>         </a:t>
            </a:r>
            <a:r>
              <a:rPr lang="ru-RU" dirty="0" smtClean="0"/>
              <a:t>Хасан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ru-RU" dirty="0" smtClean="0"/>
              <a:t>Б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И.</a:t>
            </a:r>
            <a:r>
              <a:rPr lang="en-US" dirty="0" smtClean="0"/>
              <a:t> </a:t>
            </a:r>
            <a:r>
              <a:rPr lang="ru-RU" dirty="0" smtClean="0"/>
              <a:t>Психология </a:t>
            </a:r>
            <a:r>
              <a:rPr lang="ru-RU" dirty="0" smtClean="0"/>
              <a:t>конфликта и </a:t>
            </a:r>
            <a:r>
              <a:rPr lang="ru-RU" dirty="0" smtClean="0"/>
              <a:t>переговоры</a:t>
            </a:r>
            <a:r>
              <a:rPr lang="en-US" dirty="0" smtClean="0"/>
              <a:t> </a:t>
            </a:r>
            <a:r>
              <a:rPr lang="ru-RU" dirty="0" smtClean="0"/>
              <a:t>: учебное пособие  </a:t>
            </a:r>
            <a:r>
              <a:rPr lang="ru-RU" dirty="0" smtClean="0"/>
              <a:t>для студентов высш. учеб. заведений / Б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И</a:t>
            </a:r>
            <a:r>
              <a:rPr lang="ru-RU" dirty="0" smtClean="0"/>
              <a:t>. Хасан, П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А</a:t>
            </a:r>
            <a:r>
              <a:rPr lang="ru-RU" dirty="0" smtClean="0"/>
              <a:t>. </a:t>
            </a:r>
            <a:r>
              <a:rPr lang="ru-RU" dirty="0" err="1" smtClean="0"/>
              <a:t>Сергоманов</a:t>
            </a:r>
            <a:r>
              <a:rPr lang="ru-RU" dirty="0" smtClean="0"/>
              <a:t>. </a:t>
            </a:r>
            <a:r>
              <a:rPr lang="ru-RU" dirty="0" smtClean="0"/>
              <a:t>– </a:t>
            </a:r>
            <a:r>
              <a:rPr lang="ru-RU" dirty="0" smtClean="0"/>
              <a:t>Москва</a:t>
            </a:r>
            <a:r>
              <a:rPr lang="en-US" dirty="0" smtClean="0"/>
              <a:t> </a:t>
            </a:r>
            <a:r>
              <a:rPr lang="ru-RU" dirty="0" smtClean="0"/>
              <a:t>: </a:t>
            </a:r>
            <a:r>
              <a:rPr lang="ru-RU" dirty="0" smtClean="0"/>
              <a:t>Издательский центр «Академия», 2004. – 192 с.</a:t>
            </a:r>
          </a:p>
          <a:p>
            <a:endParaRPr lang="ru-RU" b="1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         В пособии представлены взгляды ведущих психологических школ на проблему и феноменологию конфликта, а также основные понятия современной конфликтологии; предложены способы описания и анализа конфликтных ситуаций. </a:t>
            </a:r>
          </a:p>
          <a:p>
            <a:r>
              <a:rPr lang="ru-RU" dirty="0" smtClean="0"/>
              <a:t>           Рассмотрены способы подготовки, организации и проведения переговоров как основной формы взаимодействия заинтересованных сторон для продуктивного разрешения конфликтов.</a:t>
            </a:r>
            <a:br>
              <a:rPr lang="ru-RU" dirty="0" smtClean="0"/>
            </a:br>
            <a:r>
              <a:rPr lang="ru-RU" dirty="0" smtClean="0"/>
              <a:t>           Для студентов высших учебных заведений. Может быть интересно аспирантам, преподавателям вузов.</a:t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                                                  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Кузин, Ф.А. Культура делового общения : Практическое пособие для бизнесмено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571480"/>
            <a:ext cx="450059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1274</TotalTime>
  <Words>978</Words>
  <Application>Microsoft Office PowerPoint</Application>
  <PresentationFormat>Экран (4:3)</PresentationFormat>
  <Paragraphs>90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Arial Black</vt:lpstr>
      <vt:lpstr>Calibri</vt:lpstr>
      <vt:lpstr>Century Schoolbook</vt:lpstr>
      <vt:lpstr>Montserrat_regular</vt:lpstr>
      <vt:lpstr>RobotoSlab_regular</vt:lpstr>
      <vt:lpstr>Times New Roman</vt:lpstr>
      <vt:lpstr>Wingdings</vt:lpstr>
      <vt:lpstr>Wingdings 2</vt:lpstr>
      <vt:lpstr>Эркер</vt:lpstr>
      <vt:lpstr>Этика  делового общения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88 К 89          Кузин Ф.А. Культура делового общения :                 практическое  пособие / Ф. А. Кузин. -  Москва :  «Ось-89»,  1999.  -  240 с.</vt:lpstr>
      <vt:lpstr>Презентация PowerPoint</vt:lpstr>
      <vt:lpstr>Презентация PowerPoint</vt:lpstr>
      <vt:lpstr>Презентация PowerPoint</vt:lpstr>
      <vt:lpstr>65.9 (2)     В 64                 Волгин, Б. Н.  Деловые  совещания  /  Б. Н. Волгин. -  Москва :  Московский рабочий,  1981.  - 159 с.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Этика  делового общения</dc:title>
  <dc:creator>севостьянова</dc:creator>
  <cp:lastModifiedBy>User2</cp:lastModifiedBy>
  <cp:revision>131</cp:revision>
  <dcterms:created xsi:type="dcterms:W3CDTF">2020-11-20T12:00:14Z</dcterms:created>
  <dcterms:modified xsi:type="dcterms:W3CDTF">2021-02-18T14:02:35Z</dcterms:modified>
</cp:coreProperties>
</file>